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6" r:id="rId3"/>
    <p:sldId id="269" r:id="rId4"/>
    <p:sldId id="274" r:id="rId5"/>
    <p:sldId id="292" r:id="rId6"/>
    <p:sldId id="293" r:id="rId7"/>
    <p:sldId id="294" r:id="rId8"/>
    <p:sldId id="295" r:id="rId9"/>
    <p:sldId id="296" r:id="rId10"/>
    <p:sldId id="276" r:id="rId11"/>
    <p:sldId id="277" r:id="rId12"/>
    <p:sldId id="297" r:id="rId13"/>
    <p:sldId id="279" r:id="rId14"/>
    <p:sldId id="298" r:id="rId15"/>
    <p:sldId id="281" r:id="rId16"/>
    <p:sldId id="299" r:id="rId17"/>
    <p:sldId id="300" r:id="rId18"/>
    <p:sldId id="284" r:id="rId19"/>
    <p:sldId id="285" r:id="rId20"/>
    <p:sldId id="301" r:id="rId21"/>
    <p:sldId id="302" r:id="rId22"/>
    <p:sldId id="303" r:id="rId23"/>
    <p:sldId id="317" r:id="rId24"/>
    <p:sldId id="322" r:id="rId25"/>
    <p:sldId id="307" r:id="rId26"/>
    <p:sldId id="273" r:id="rId27"/>
    <p:sldId id="271" r:id="rId28"/>
    <p:sldId id="308" r:id="rId29"/>
    <p:sldId id="310" r:id="rId30"/>
    <p:sldId id="318" r:id="rId31"/>
    <p:sldId id="268" r:id="rId32"/>
    <p:sldId id="319" r:id="rId33"/>
    <p:sldId id="320" r:id="rId34"/>
    <p:sldId id="321" r:id="rId35"/>
    <p:sldId id="272" r:id="rId3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3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033" autoAdjust="0"/>
  </p:normalViewPr>
  <p:slideViewPr>
    <p:cSldViewPr snapToGrid="0">
      <p:cViewPr varScale="1">
        <p:scale>
          <a:sx n="78" d="100"/>
          <a:sy n="78" d="100"/>
        </p:scale>
        <p:origin x="154" y="72"/>
      </p:cViewPr>
      <p:guideLst/>
    </p:cSldViewPr>
  </p:slideViewPr>
  <p:outlineViewPr>
    <p:cViewPr>
      <p:scale>
        <a:sx n="33" d="100"/>
        <a:sy n="33" d="100"/>
      </p:scale>
      <p:origin x="0" y="-17587"/>
    </p:cViewPr>
  </p:outlineViewPr>
  <p:notesTextViewPr>
    <p:cViewPr>
      <p:scale>
        <a:sx n="1" d="1"/>
        <a:sy n="1" d="1"/>
      </p:scale>
      <p:origin x="0" y="0"/>
    </p:cViewPr>
  </p:notesTextViewPr>
  <p:sorterViewPr>
    <p:cViewPr>
      <p:scale>
        <a:sx n="100" d="100"/>
        <a:sy n="100" d="100"/>
      </p:scale>
      <p:origin x="0" y="-76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21:44:37.043"/>
    </inkml:context>
    <inkml:brush xml:id="br0">
      <inkml:brushProperty name="width" value="0.05292" units="cm"/>
      <inkml:brushProperty name="height" value="0.05292" units="cm"/>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1F226-2D78-4988-A0C7-9D04A8C9B1BC}" type="datetimeFigureOut">
              <a:rPr lang="it-IT" smtClean="0"/>
              <a:t>18/03/2024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D0DFE0-183B-4111-AD37-E6487E18AE9A}" type="slidenum">
              <a:rPr lang="it-IT" smtClean="0"/>
              <a:t>‹N›</a:t>
            </a:fld>
            <a:endParaRPr lang="it-IT"/>
          </a:p>
        </p:txBody>
      </p:sp>
    </p:spTree>
    <p:extLst>
      <p:ext uri="{BB962C8B-B14F-4D97-AF65-F5344CB8AC3E}">
        <p14:creationId xmlns:p14="http://schemas.microsoft.com/office/powerpoint/2010/main" val="2891296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773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1003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081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1942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853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859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911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17131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9083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9883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7616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523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773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773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365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66717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0558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773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3033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2233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771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1743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783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916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415448B-6D87-874D-B942-9929B64084EF}" type="slidenum">
              <a:rPr kumimoji="0" lang="it-IT"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it-IT"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C26E94-5599-072F-816E-54C11542090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C7651DE-70BD-A3C7-3248-F0EE4A25C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225B8FE2-D3B0-8797-926D-F368E900CD22}"/>
              </a:ext>
            </a:extLst>
          </p:cNvPr>
          <p:cNvSpPr>
            <a:spLocks noGrp="1"/>
          </p:cNvSpPr>
          <p:nvPr>
            <p:ph type="dt" sz="half" idx="10"/>
          </p:nvPr>
        </p:nvSpPr>
        <p:spPr/>
        <p:txBody>
          <a:bodyPr/>
          <a:lstStyle/>
          <a:p>
            <a:fld id="{FDC47336-CC42-4BF0-B7D6-B4C6C37BA55B}" type="datetimeFigureOut">
              <a:rPr lang="it-IT" smtClean="0"/>
              <a:t>18/03/2024</a:t>
            </a:fld>
            <a:endParaRPr lang="it-IT"/>
          </a:p>
        </p:txBody>
      </p:sp>
      <p:sp>
        <p:nvSpPr>
          <p:cNvPr id="5" name="Segnaposto piè di pagina 4">
            <a:extLst>
              <a:ext uri="{FF2B5EF4-FFF2-40B4-BE49-F238E27FC236}">
                <a16:creationId xmlns:a16="http://schemas.microsoft.com/office/drawing/2014/main" id="{A148E065-F526-F75D-EBD3-4B6B818E844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C2D953F-EA5B-F30E-DBE6-B461B251E61B}"/>
              </a:ext>
            </a:extLst>
          </p:cNvPr>
          <p:cNvSpPr>
            <a:spLocks noGrp="1"/>
          </p:cNvSpPr>
          <p:nvPr>
            <p:ph type="sldNum" sz="quarter" idx="12"/>
          </p:nvPr>
        </p:nvSpPr>
        <p:spPr/>
        <p:txBody>
          <a:bodyPr/>
          <a:lstStyle/>
          <a:p>
            <a:fld id="{18FC5CB4-9F5D-4475-BBC3-81ADAF82AC28}" type="slidenum">
              <a:rPr lang="it-IT" smtClean="0"/>
              <a:t>‹N›</a:t>
            </a:fld>
            <a:endParaRPr lang="it-IT"/>
          </a:p>
        </p:txBody>
      </p:sp>
    </p:spTree>
    <p:extLst>
      <p:ext uri="{BB962C8B-B14F-4D97-AF65-F5344CB8AC3E}">
        <p14:creationId xmlns:p14="http://schemas.microsoft.com/office/powerpoint/2010/main" val="354911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64F635-E61C-73A8-28BA-C361C842905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45E3BB3-E7C7-6C1C-7D28-BDDCCDC3ACE5}"/>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B8AABFE-E789-3ABC-A2F9-F5095E1CCE44}"/>
              </a:ext>
            </a:extLst>
          </p:cNvPr>
          <p:cNvSpPr>
            <a:spLocks noGrp="1"/>
          </p:cNvSpPr>
          <p:nvPr>
            <p:ph type="dt" sz="half" idx="10"/>
          </p:nvPr>
        </p:nvSpPr>
        <p:spPr/>
        <p:txBody>
          <a:bodyPr/>
          <a:lstStyle/>
          <a:p>
            <a:fld id="{FDC47336-CC42-4BF0-B7D6-B4C6C37BA55B}" type="datetimeFigureOut">
              <a:rPr lang="it-IT" smtClean="0"/>
              <a:t>18/03/2024</a:t>
            </a:fld>
            <a:endParaRPr lang="it-IT"/>
          </a:p>
        </p:txBody>
      </p:sp>
      <p:sp>
        <p:nvSpPr>
          <p:cNvPr id="5" name="Segnaposto piè di pagina 4">
            <a:extLst>
              <a:ext uri="{FF2B5EF4-FFF2-40B4-BE49-F238E27FC236}">
                <a16:creationId xmlns:a16="http://schemas.microsoft.com/office/drawing/2014/main" id="{D8E9F188-4548-8769-1BD7-2912E443CC7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CD50097-7137-13E1-9725-76A99CB4064F}"/>
              </a:ext>
            </a:extLst>
          </p:cNvPr>
          <p:cNvSpPr>
            <a:spLocks noGrp="1"/>
          </p:cNvSpPr>
          <p:nvPr>
            <p:ph type="sldNum" sz="quarter" idx="12"/>
          </p:nvPr>
        </p:nvSpPr>
        <p:spPr/>
        <p:txBody>
          <a:bodyPr/>
          <a:lstStyle/>
          <a:p>
            <a:fld id="{18FC5CB4-9F5D-4475-BBC3-81ADAF82AC28}" type="slidenum">
              <a:rPr lang="it-IT" smtClean="0"/>
              <a:t>‹N›</a:t>
            </a:fld>
            <a:endParaRPr lang="it-IT"/>
          </a:p>
        </p:txBody>
      </p:sp>
    </p:spTree>
    <p:extLst>
      <p:ext uri="{BB962C8B-B14F-4D97-AF65-F5344CB8AC3E}">
        <p14:creationId xmlns:p14="http://schemas.microsoft.com/office/powerpoint/2010/main" val="169011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9FD45B29-A0BF-32DD-BEB1-1185A74028C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2CB094B-11EE-8365-961E-476123EDCCF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385EA97-A1B2-B592-4330-7A6FEFAEAE56}"/>
              </a:ext>
            </a:extLst>
          </p:cNvPr>
          <p:cNvSpPr>
            <a:spLocks noGrp="1"/>
          </p:cNvSpPr>
          <p:nvPr>
            <p:ph type="dt" sz="half" idx="10"/>
          </p:nvPr>
        </p:nvSpPr>
        <p:spPr/>
        <p:txBody>
          <a:bodyPr/>
          <a:lstStyle/>
          <a:p>
            <a:fld id="{FDC47336-CC42-4BF0-B7D6-B4C6C37BA55B}" type="datetimeFigureOut">
              <a:rPr lang="it-IT" smtClean="0"/>
              <a:t>18/03/2024</a:t>
            </a:fld>
            <a:endParaRPr lang="it-IT"/>
          </a:p>
        </p:txBody>
      </p:sp>
      <p:sp>
        <p:nvSpPr>
          <p:cNvPr id="5" name="Segnaposto piè di pagina 4">
            <a:extLst>
              <a:ext uri="{FF2B5EF4-FFF2-40B4-BE49-F238E27FC236}">
                <a16:creationId xmlns:a16="http://schemas.microsoft.com/office/drawing/2014/main" id="{1AE5E808-FD09-1F78-FAB8-51E16F51AE8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502EF94-72A4-BE65-A57A-EFD94D26A534}"/>
              </a:ext>
            </a:extLst>
          </p:cNvPr>
          <p:cNvSpPr>
            <a:spLocks noGrp="1"/>
          </p:cNvSpPr>
          <p:nvPr>
            <p:ph type="sldNum" sz="quarter" idx="12"/>
          </p:nvPr>
        </p:nvSpPr>
        <p:spPr/>
        <p:txBody>
          <a:bodyPr/>
          <a:lstStyle/>
          <a:p>
            <a:fld id="{18FC5CB4-9F5D-4475-BBC3-81ADAF82AC28}" type="slidenum">
              <a:rPr lang="it-IT" smtClean="0"/>
              <a:t>‹N›</a:t>
            </a:fld>
            <a:endParaRPr lang="it-IT"/>
          </a:p>
        </p:txBody>
      </p:sp>
    </p:spTree>
    <p:extLst>
      <p:ext uri="{BB962C8B-B14F-4D97-AF65-F5344CB8AC3E}">
        <p14:creationId xmlns:p14="http://schemas.microsoft.com/office/powerpoint/2010/main" val="3530712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FB25F94D-7791-4A87-A624-5506192940C0}" type="datetimeFigureOut">
              <a:rPr lang="it-IT" smtClean="0"/>
              <a:t>18/03/2024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954193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18/03/2024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3675654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FB25F94D-7791-4A87-A624-5506192940C0}" type="datetimeFigureOut">
              <a:rPr lang="it-IT" smtClean="0"/>
              <a:t>18/03/2024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36451146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FB25F94D-7791-4A87-A624-5506192940C0}" type="datetimeFigureOut">
              <a:rPr lang="it-IT" smtClean="0"/>
              <a:t>18/03/2024</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3840219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FB25F94D-7791-4A87-A624-5506192940C0}" type="datetimeFigureOut">
              <a:rPr lang="it-IT" smtClean="0"/>
              <a:t>18/03/2024</a:t>
            </a:fld>
            <a:endParaRPr lang="it-IT" dirty="0"/>
          </a:p>
        </p:txBody>
      </p:sp>
      <p:sp>
        <p:nvSpPr>
          <p:cNvPr id="8" name="Segnaposto piè di pagina 7"/>
          <p:cNvSpPr>
            <a:spLocks noGrp="1"/>
          </p:cNvSpPr>
          <p:nvPr>
            <p:ph type="ftr" sz="quarter" idx="11"/>
          </p:nvPr>
        </p:nvSpPr>
        <p:spPr/>
        <p:txBody>
          <a:bodyPr/>
          <a:lstStyle/>
          <a:p>
            <a:endParaRPr lang="it-IT" dirty="0"/>
          </a:p>
        </p:txBody>
      </p:sp>
      <p:sp>
        <p:nvSpPr>
          <p:cNvPr id="9" name="Segnaposto numero diapositiva 8"/>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764740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FB25F94D-7791-4A87-A624-5506192940C0}" type="datetimeFigureOut">
              <a:rPr lang="it-IT" smtClean="0"/>
              <a:t>18/03/2024</a:t>
            </a:fld>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5" name="Segnaposto numero diapositiva 4"/>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1051013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B25F94D-7791-4A87-A624-5506192940C0}" type="datetimeFigureOut">
              <a:rPr lang="it-IT" smtClean="0"/>
              <a:t>18/03/2024</a:t>
            </a:fld>
            <a:endParaRPr lang="it-IT" dirty="0"/>
          </a:p>
        </p:txBody>
      </p:sp>
      <p:sp>
        <p:nvSpPr>
          <p:cNvPr id="3" name="Segnaposto piè di pagina 2"/>
          <p:cNvSpPr>
            <a:spLocks noGrp="1"/>
          </p:cNvSpPr>
          <p:nvPr>
            <p:ph type="ftr" sz="quarter" idx="11"/>
          </p:nvPr>
        </p:nvSpPr>
        <p:spPr/>
        <p:txBody>
          <a:bodyPr/>
          <a:lstStyle/>
          <a:p>
            <a:endParaRPr lang="it-IT" dirty="0"/>
          </a:p>
        </p:txBody>
      </p:sp>
      <p:sp>
        <p:nvSpPr>
          <p:cNvPr id="4" name="Segnaposto numero diapositiva 3"/>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39858039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B25F94D-7791-4A87-A624-5506192940C0}" type="datetimeFigureOut">
              <a:rPr lang="it-IT" smtClean="0"/>
              <a:t>18/03/2024</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44555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F1C57E-2250-24CB-2D2C-19BC8075461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4C6E6B7-7E59-A639-D85F-EAB11B3B36F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C4143B6-B9CD-5A48-C54F-732B736AB9D5}"/>
              </a:ext>
            </a:extLst>
          </p:cNvPr>
          <p:cNvSpPr>
            <a:spLocks noGrp="1"/>
          </p:cNvSpPr>
          <p:nvPr>
            <p:ph type="dt" sz="half" idx="10"/>
          </p:nvPr>
        </p:nvSpPr>
        <p:spPr/>
        <p:txBody>
          <a:bodyPr/>
          <a:lstStyle/>
          <a:p>
            <a:fld id="{FDC47336-CC42-4BF0-B7D6-B4C6C37BA55B}" type="datetimeFigureOut">
              <a:rPr lang="it-IT" smtClean="0"/>
              <a:t>18/03/2024</a:t>
            </a:fld>
            <a:endParaRPr lang="it-IT"/>
          </a:p>
        </p:txBody>
      </p:sp>
      <p:sp>
        <p:nvSpPr>
          <p:cNvPr id="5" name="Segnaposto piè di pagina 4">
            <a:extLst>
              <a:ext uri="{FF2B5EF4-FFF2-40B4-BE49-F238E27FC236}">
                <a16:creationId xmlns:a16="http://schemas.microsoft.com/office/drawing/2014/main" id="{DF0F469C-177C-992C-5482-A2BD4214BC8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158ECAB-9CED-D9C6-3F6D-122C1555FD12}"/>
              </a:ext>
            </a:extLst>
          </p:cNvPr>
          <p:cNvSpPr>
            <a:spLocks noGrp="1"/>
          </p:cNvSpPr>
          <p:nvPr>
            <p:ph type="sldNum" sz="quarter" idx="12"/>
          </p:nvPr>
        </p:nvSpPr>
        <p:spPr/>
        <p:txBody>
          <a:bodyPr/>
          <a:lstStyle/>
          <a:p>
            <a:fld id="{18FC5CB4-9F5D-4475-BBC3-81ADAF82AC28}" type="slidenum">
              <a:rPr lang="it-IT" smtClean="0"/>
              <a:t>‹N›</a:t>
            </a:fld>
            <a:endParaRPr lang="it-IT"/>
          </a:p>
        </p:txBody>
      </p:sp>
    </p:spTree>
    <p:extLst>
      <p:ext uri="{BB962C8B-B14F-4D97-AF65-F5344CB8AC3E}">
        <p14:creationId xmlns:p14="http://schemas.microsoft.com/office/powerpoint/2010/main" val="2819793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FB25F94D-7791-4A87-A624-5506192940C0}" type="datetimeFigureOut">
              <a:rPr lang="it-IT" smtClean="0"/>
              <a:t>18/03/2024</a:t>
            </a:fld>
            <a:endParaRPr lang="it-IT" dirty="0"/>
          </a:p>
        </p:txBody>
      </p:sp>
      <p:sp>
        <p:nvSpPr>
          <p:cNvPr id="6" name="Segnaposto piè di pagina 5"/>
          <p:cNvSpPr>
            <a:spLocks noGrp="1"/>
          </p:cNvSpPr>
          <p:nvPr>
            <p:ph type="ftr" sz="quarter" idx="11"/>
          </p:nvPr>
        </p:nvSpPr>
        <p:spPr/>
        <p:txBody>
          <a:bodyPr/>
          <a:lstStyle/>
          <a:p>
            <a:endParaRPr lang="it-IT" dirty="0"/>
          </a:p>
        </p:txBody>
      </p:sp>
      <p:sp>
        <p:nvSpPr>
          <p:cNvPr id="7" name="Segnaposto numero diapositiva 6"/>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4114516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18/03/2024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2046032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FB25F94D-7791-4A87-A624-5506192940C0}" type="datetimeFigureOut">
              <a:rPr lang="it-IT" smtClean="0"/>
              <a:t>18/03/2024</a:t>
            </a:fld>
            <a:endParaRPr lang="it-IT" dirty="0"/>
          </a:p>
        </p:txBody>
      </p:sp>
      <p:sp>
        <p:nvSpPr>
          <p:cNvPr id="5" name="Segnaposto piè di pagina 4"/>
          <p:cNvSpPr>
            <a:spLocks noGrp="1"/>
          </p:cNvSpPr>
          <p:nvPr>
            <p:ph type="ftr" sz="quarter" idx="11"/>
          </p:nvPr>
        </p:nvSpPr>
        <p:spPr/>
        <p:txBody>
          <a:bodyPr/>
          <a:lstStyle/>
          <a:p>
            <a:endParaRPr lang="it-IT" dirty="0"/>
          </a:p>
        </p:txBody>
      </p:sp>
      <p:sp>
        <p:nvSpPr>
          <p:cNvPr id="6" name="Segnaposto numero diapositiva 5"/>
          <p:cNvSpPr>
            <a:spLocks noGrp="1"/>
          </p:cNvSpPr>
          <p:nvPr>
            <p:ph type="sldNum" sz="quarter" idx="12"/>
          </p:nvPr>
        </p:nvSpPr>
        <p:spPr/>
        <p:txBody>
          <a:bodyPr/>
          <a:lstStyle/>
          <a:p>
            <a:fld id="{C22BFDA0-5866-4375-B5E5-AB63B90E9703}" type="slidenum">
              <a:rPr lang="it-IT" smtClean="0"/>
              <a:t>‹N›</a:t>
            </a:fld>
            <a:endParaRPr lang="it-IT" dirty="0"/>
          </a:p>
        </p:txBody>
      </p:sp>
    </p:spTree>
    <p:extLst>
      <p:ext uri="{BB962C8B-B14F-4D97-AF65-F5344CB8AC3E}">
        <p14:creationId xmlns:p14="http://schemas.microsoft.com/office/powerpoint/2010/main" val="1796034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0785C8-20A5-E7D4-02B1-0104F1FB4DB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EB90F48-7416-6F81-B9FB-954C17F678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D45C36F-7C0B-011E-5FEA-753534E14FB5}"/>
              </a:ext>
            </a:extLst>
          </p:cNvPr>
          <p:cNvSpPr>
            <a:spLocks noGrp="1"/>
          </p:cNvSpPr>
          <p:nvPr>
            <p:ph type="dt" sz="half" idx="10"/>
          </p:nvPr>
        </p:nvSpPr>
        <p:spPr/>
        <p:txBody>
          <a:bodyPr/>
          <a:lstStyle/>
          <a:p>
            <a:fld id="{FDC47336-CC42-4BF0-B7D6-B4C6C37BA55B}" type="datetimeFigureOut">
              <a:rPr lang="it-IT" smtClean="0"/>
              <a:t>18/03/2024</a:t>
            </a:fld>
            <a:endParaRPr lang="it-IT"/>
          </a:p>
        </p:txBody>
      </p:sp>
      <p:sp>
        <p:nvSpPr>
          <p:cNvPr id="5" name="Segnaposto piè di pagina 4">
            <a:extLst>
              <a:ext uri="{FF2B5EF4-FFF2-40B4-BE49-F238E27FC236}">
                <a16:creationId xmlns:a16="http://schemas.microsoft.com/office/drawing/2014/main" id="{306BD671-600D-9AFC-CC56-D5111E82B8C2}"/>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EC11C67-2037-AE41-D081-2A9D4B121749}"/>
              </a:ext>
            </a:extLst>
          </p:cNvPr>
          <p:cNvSpPr>
            <a:spLocks noGrp="1"/>
          </p:cNvSpPr>
          <p:nvPr>
            <p:ph type="sldNum" sz="quarter" idx="12"/>
          </p:nvPr>
        </p:nvSpPr>
        <p:spPr/>
        <p:txBody>
          <a:bodyPr/>
          <a:lstStyle/>
          <a:p>
            <a:fld id="{18FC5CB4-9F5D-4475-BBC3-81ADAF82AC28}" type="slidenum">
              <a:rPr lang="it-IT" smtClean="0"/>
              <a:t>‹N›</a:t>
            </a:fld>
            <a:endParaRPr lang="it-IT"/>
          </a:p>
        </p:txBody>
      </p:sp>
    </p:spTree>
    <p:extLst>
      <p:ext uri="{BB962C8B-B14F-4D97-AF65-F5344CB8AC3E}">
        <p14:creationId xmlns:p14="http://schemas.microsoft.com/office/powerpoint/2010/main" val="384635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0CB0F2-0386-C759-DAEF-61AD5D11699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CE5A331-54D8-6561-096F-FF5E4FF4277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7F8FF49-9FEA-63FA-13AA-69230AF33743}"/>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8768EAE-4D45-77E5-9E05-D5A7DF4DB259}"/>
              </a:ext>
            </a:extLst>
          </p:cNvPr>
          <p:cNvSpPr>
            <a:spLocks noGrp="1"/>
          </p:cNvSpPr>
          <p:nvPr>
            <p:ph type="dt" sz="half" idx="10"/>
          </p:nvPr>
        </p:nvSpPr>
        <p:spPr/>
        <p:txBody>
          <a:bodyPr/>
          <a:lstStyle/>
          <a:p>
            <a:fld id="{FDC47336-CC42-4BF0-B7D6-B4C6C37BA55B}" type="datetimeFigureOut">
              <a:rPr lang="it-IT" smtClean="0"/>
              <a:t>18/03/2024</a:t>
            </a:fld>
            <a:endParaRPr lang="it-IT"/>
          </a:p>
        </p:txBody>
      </p:sp>
      <p:sp>
        <p:nvSpPr>
          <p:cNvPr id="6" name="Segnaposto piè di pagina 5">
            <a:extLst>
              <a:ext uri="{FF2B5EF4-FFF2-40B4-BE49-F238E27FC236}">
                <a16:creationId xmlns:a16="http://schemas.microsoft.com/office/drawing/2014/main" id="{05D30F55-FAD1-7E31-9C25-76F236F4E2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13131A1-361D-4A66-B00F-8CAA8FE70E06}"/>
              </a:ext>
            </a:extLst>
          </p:cNvPr>
          <p:cNvSpPr>
            <a:spLocks noGrp="1"/>
          </p:cNvSpPr>
          <p:nvPr>
            <p:ph type="sldNum" sz="quarter" idx="12"/>
          </p:nvPr>
        </p:nvSpPr>
        <p:spPr/>
        <p:txBody>
          <a:bodyPr/>
          <a:lstStyle/>
          <a:p>
            <a:fld id="{18FC5CB4-9F5D-4475-BBC3-81ADAF82AC28}" type="slidenum">
              <a:rPr lang="it-IT" smtClean="0"/>
              <a:t>‹N›</a:t>
            </a:fld>
            <a:endParaRPr lang="it-IT"/>
          </a:p>
        </p:txBody>
      </p:sp>
    </p:spTree>
    <p:extLst>
      <p:ext uri="{BB962C8B-B14F-4D97-AF65-F5344CB8AC3E}">
        <p14:creationId xmlns:p14="http://schemas.microsoft.com/office/powerpoint/2010/main" val="361255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A7CB27-4635-A331-DBA0-984AFB8C5C45}"/>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5ADD83F-0AEF-796C-2660-8DD66098F8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AC2FB8A-9A52-58C6-B761-FF2359405D9E}"/>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B301401D-3C19-2570-3EFA-1EFF39D60B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87AFE1D-A686-5E9A-B321-C1F906B97C92}"/>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587CBA1-18BC-4DD3-0477-3F7F305128F9}"/>
              </a:ext>
            </a:extLst>
          </p:cNvPr>
          <p:cNvSpPr>
            <a:spLocks noGrp="1"/>
          </p:cNvSpPr>
          <p:nvPr>
            <p:ph type="dt" sz="half" idx="10"/>
          </p:nvPr>
        </p:nvSpPr>
        <p:spPr/>
        <p:txBody>
          <a:bodyPr/>
          <a:lstStyle/>
          <a:p>
            <a:fld id="{FDC47336-CC42-4BF0-B7D6-B4C6C37BA55B}" type="datetimeFigureOut">
              <a:rPr lang="it-IT" smtClean="0"/>
              <a:t>18/03/2024</a:t>
            </a:fld>
            <a:endParaRPr lang="it-IT"/>
          </a:p>
        </p:txBody>
      </p:sp>
      <p:sp>
        <p:nvSpPr>
          <p:cNvPr id="8" name="Segnaposto piè di pagina 7">
            <a:extLst>
              <a:ext uri="{FF2B5EF4-FFF2-40B4-BE49-F238E27FC236}">
                <a16:creationId xmlns:a16="http://schemas.microsoft.com/office/drawing/2014/main" id="{23A89F2C-041E-7164-FED7-7F1DD336880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D531EAA-7E01-ABD1-5B24-E6E83ABA548F}"/>
              </a:ext>
            </a:extLst>
          </p:cNvPr>
          <p:cNvSpPr>
            <a:spLocks noGrp="1"/>
          </p:cNvSpPr>
          <p:nvPr>
            <p:ph type="sldNum" sz="quarter" idx="12"/>
          </p:nvPr>
        </p:nvSpPr>
        <p:spPr/>
        <p:txBody>
          <a:bodyPr/>
          <a:lstStyle/>
          <a:p>
            <a:fld id="{18FC5CB4-9F5D-4475-BBC3-81ADAF82AC28}" type="slidenum">
              <a:rPr lang="it-IT" smtClean="0"/>
              <a:t>‹N›</a:t>
            </a:fld>
            <a:endParaRPr lang="it-IT"/>
          </a:p>
        </p:txBody>
      </p:sp>
    </p:spTree>
    <p:extLst>
      <p:ext uri="{BB962C8B-B14F-4D97-AF65-F5344CB8AC3E}">
        <p14:creationId xmlns:p14="http://schemas.microsoft.com/office/powerpoint/2010/main" val="3747085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9FC533-A04F-08ED-1759-EFE37E6684B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0DF0B37-45C7-505F-A6EB-9FAB94B33FD1}"/>
              </a:ext>
            </a:extLst>
          </p:cNvPr>
          <p:cNvSpPr>
            <a:spLocks noGrp="1"/>
          </p:cNvSpPr>
          <p:nvPr>
            <p:ph type="dt" sz="half" idx="10"/>
          </p:nvPr>
        </p:nvSpPr>
        <p:spPr/>
        <p:txBody>
          <a:bodyPr/>
          <a:lstStyle/>
          <a:p>
            <a:fld id="{FDC47336-CC42-4BF0-B7D6-B4C6C37BA55B}" type="datetimeFigureOut">
              <a:rPr lang="it-IT" smtClean="0"/>
              <a:t>18/03/2024</a:t>
            </a:fld>
            <a:endParaRPr lang="it-IT"/>
          </a:p>
        </p:txBody>
      </p:sp>
      <p:sp>
        <p:nvSpPr>
          <p:cNvPr id="4" name="Segnaposto piè di pagina 3">
            <a:extLst>
              <a:ext uri="{FF2B5EF4-FFF2-40B4-BE49-F238E27FC236}">
                <a16:creationId xmlns:a16="http://schemas.microsoft.com/office/drawing/2014/main" id="{CDBFFC25-5197-B3C8-9D1B-3E8BE55B678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A8AA7CAF-064C-8616-6CA0-671C8C7A9A62}"/>
              </a:ext>
            </a:extLst>
          </p:cNvPr>
          <p:cNvSpPr>
            <a:spLocks noGrp="1"/>
          </p:cNvSpPr>
          <p:nvPr>
            <p:ph type="sldNum" sz="quarter" idx="12"/>
          </p:nvPr>
        </p:nvSpPr>
        <p:spPr/>
        <p:txBody>
          <a:bodyPr/>
          <a:lstStyle/>
          <a:p>
            <a:fld id="{18FC5CB4-9F5D-4475-BBC3-81ADAF82AC28}" type="slidenum">
              <a:rPr lang="it-IT" smtClean="0"/>
              <a:t>‹N›</a:t>
            </a:fld>
            <a:endParaRPr lang="it-IT"/>
          </a:p>
        </p:txBody>
      </p:sp>
    </p:spTree>
    <p:extLst>
      <p:ext uri="{BB962C8B-B14F-4D97-AF65-F5344CB8AC3E}">
        <p14:creationId xmlns:p14="http://schemas.microsoft.com/office/powerpoint/2010/main" val="384764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51CA29C-F8DF-E132-610F-AC2D3F52B09A}"/>
              </a:ext>
            </a:extLst>
          </p:cNvPr>
          <p:cNvSpPr>
            <a:spLocks noGrp="1"/>
          </p:cNvSpPr>
          <p:nvPr>
            <p:ph type="dt" sz="half" idx="10"/>
          </p:nvPr>
        </p:nvSpPr>
        <p:spPr/>
        <p:txBody>
          <a:bodyPr/>
          <a:lstStyle/>
          <a:p>
            <a:fld id="{FDC47336-CC42-4BF0-B7D6-B4C6C37BA55B}" type="datetimeFigureOut">
              <a:rPr lang="it-IT" smtClean="0"/>
              <a:t>18/03/2024</a:t>
            </a:fld>
            <a:endParaRPr lang="it-IT"/>
          </a:p>
        </p:txBody>
      </p:sp>
      <p:sp>
        <p:nvSpPr>
          <p:cNvPr id="3" name="Segnaposto piè di pagina 2">
            <a:extLst>
              <a:ext uri="{FF2B5EF4-FFF2-40B4-BE49-F238E27FC236}">
                <a16:creationId xmlns:a16="http://schemas.microsoft.com/office/drawing/2014/main" id="{44E1430D-2494-FA03-A41C-5435703BE28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5A602469-4AF2-84FA-DD13-472702B78088}"/>
              </a:ext>
            </a:extLst>
          </p:cNvPr>
          <p:cNvSpPr>
            <a:spLocks noGrp="1"/>
          </p:cNvSpPr>
          <p:nvPr>
            <p:ph type="sldNum" sz="quarter" idx="12"/>
          </p:nvPr>
        </p:nvSpPr>
        <p:spPr/>
        <p:txBody>
          <a:bodyPr/>
          <a:lstStyle/>
          <a:p>
            <a:fld id="{18FC5CB4-9F5D-4475-BBC3-81ADAF82AC28}" type="slidenum">
              <a:rPr lang="it-IT" smtClean="0"/>
              <a:t>‹N›</a:t>
            </a:fld>
            <a:endParaRPr lang="it-IT"/>
          </a:p>
        </p:txBody>
      </p:sp>
    </p:spTree>
    <p:extLst>
      <p:ext uri="{BB962C8B-B14F-4D97-AF65-F5344CB8AC3E}">
        <p14:creationId xmlns:p14="http://schemas.microsoft.com/office/powerpoint/2010/main" val="391670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EE2390-2163-9A71-8169-AF00F25B7B9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6D4353-BE4A-544D-AFE1-08B9951CAF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52A063A-79F1-95EC-143E-611431FAD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7D1FB88-881D-8C7A-5BBB-15F89DE51C3B}"/>
              </a:ext>
            </a:extLst>
          </p:cNvPr>
          <p:cNvSpPr>
            <a:spLocks noGrp="1"/>
          </p:cNvSpPr>
          <p:nvPr>
            <p:ph type="dt" sz="half" idx="10"/>
          </p:nvPr>
        </p:nvSpPr>
        <p:spPr/>
        <p:txBody>
          <a:bodyPr/>
          <a:lstStyle/>
          <a:p>
            <a:fld id="{FDC47336-CC42-4BF0-B7D6-B4C6C37BA55B}" type="datetimeFigureOut">
              <a:rPr lang="it-IT" smtClean="0"/>
              <a:t>18/03/2024</a:t>
            </a:fld>
            <a:endParaRPr lang="it-IT"/>
          </a:p>
        </p:txBody>
      </p:sp>
      <p:sp>
        <p:nvSpPr>
          <p:cNvPr id="6" name="Segnaposto piè di pagina 5">
            <a:extLst>
              <a:ext uri="{FF2B5EF4-FFF2-40B4-BE49-F238E27FC236}">
                <a16:creationId xmlns:a16="http://schemas.microsoft.com/office/drawing/2014/main" id="{C4D2C3A3-2DC5-2434-2547-5D7965C4C63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BAD2E95-829C-25D9-C4C7-23A86A5E49BD}"/>
              </a:ext>
            </a:extLst>
          </p:cNvPr>
          <p:cNvSpPr>
            <a:spLocks noGrp="1"/>
          </p:cNvSpPr>
          <p:nvPr>
            <p:ph type="sldNum" sz="quarter" idx="12"/>
          </p:nvPr>
        </p:nvSpPr>
        <p:spPr/>
        <p:txBody>
          <a:bodyPr/>
          <a:lstStyle/>
          <a:p>
            <a:fld id="{18FC5CB4-9F5D-4475-BBC3-81ADAF82AC28}" type="slidenum">
              <a:rPr lang="it-IT" smtClean="0"/>
              <a:t>‹N›</a:t>
            </a:fld>
            <a:endParaRPr lang="it-IT"/>
          </a:p>
        </p:txBody>
      </p:sp>
    </p:spTree>
    <p:extLst>
      <p:ext uri="{BB962C8B-B14F-4D97-AF65-F5344CB8AC3E}">
        <p14:creationId xmlns:p14="http://schemas.microsoft.com/office/powerpoint/2010/main" val="1896289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A78421-1B15-C669-DAC6-42FF3FA7EDB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5355C9F-36CD-F585-323D-82D3DED932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8417428-786E-AAE4-ADE0-6924F46A8C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0E268748-6BF5-F476-9C80-41588B7F20BA}"/>
              </a:ext>
            </a:extLst>
          </p:cNvPr>
          <p:cNvSpPr>
            <a:spLocks noGrp="1"/>
          </p:cNvSpPr>
          <p:nvPr>
            <p:ph type="dt" sz="half" idx="10"/>
          </p:nvPr>
        </p:nvSpPr>
        <p:spPr/>
        <p:txBody>
          <a:bodyPr/>
          <a:lstStyle/>
          <a:p>
            <a:fld id="{FDC47336-CC42-4BF0-B7D6-B4C6C37BA55B}" type="datetimeFigureOut">
              <a:rPr lang="it-IT" smtClean="0"/>
              <a:t>18/03/2024</a:t>
            </a:fld>
            <a:endParaRPr lang="it-IT"/>
          </a:p>
        </p:txBody>
      </p:sp>
      <p:sp>
        <p:nvSpPr>
          <p:cNvPr id="6" name="Segnaposto piè di pagina 5">
            <a:extLst>
              <a:ext uri="{FF2B5EF4-FFF2-40B4-BE49-F238E27FC236}">
                <a16:creationId xmlns:a16="http://schemas.microsoft.com/office/drawing/2014/main" id="{9B481A07-F1D6-D677-B1EB-99C871E9AD4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827D24C-AA12-1D9A-66B7-22B615E79426}"/>
              </a:ext>
            </a:extLst>
          </p:cNvPr>
          <p:cNvSpPr>
            <a:spLocks noGrp="1"/>
          </p:cNvSpPr>
          <p:nvPr>
            <p:ph type="sldNum" sz="quarter" idx="12"/>
          </p:nvPr>
        </p:nvSpPr>
        <p:spPr/>
        <p:txBody>
          <a:bodyPr/>
          <a:lstStyle/>
          <a:p>
            <a:fld id="{18FC5CB4-9F5D-4475-BBC3-81ADAF82AC28}" type="slidenum">
              <a:rPr lang="it-IT" smtClean="0"/>
              <a:t>‹N›</a:t>
            </a:fld>
            <a:endParaRPr lang="it-IT"/>
          </a:p>
        </p:txBody>
      </p:sp>
    </p:spTree>
    <p:extLst>
      <p:ext uri="{BB962C8B-B14F-4D97-AF65-F5344CB8AC3E}">
        <p14:creationId xmlns:p14="http://schemas.microsoft.com/office/powerpoint/2010/main" val="83389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8136C1C-C44B-5872-1CF9-A24C8522B8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8D4DB1C3-EF04-DEC9-C721-69581104BD1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1E1FE11-D108-DB48-06FC-3BA66A6EEB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C47336-CC42-4BF0-B7D6-B4C6C37BA55B}" type="datetimeFigureOut">
              <a:rPr lang="it-IT" smtClean="0"/>
              <a:t>18/03/2024</a:t>
            </a:fld>
            <a:endParaRPr lang="it-IT"/>
          </a:p>
        </p:txBody>
      </p:sp>
      <p:sp>
        <p:nvSpPr>
          <p:cNvPr id="5" name="Segnaposto piè di pagina 4">
            <a:extLst>
              <a:ext uri="{FF2B5EF4-FFF2-40B4-BE49-F238E27FC236}">
                <a16:creationId xmlns:a16="http://schemas.microsoft.com/office/drawing/2014/main" id="{27A269B7-2EDA-6023-9A3A-01141AEBD7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1D9C881-08AC-F350-88E1-54FB40A23E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FC5CB4-9F5D-4475-BBC3-81ADAF82AC28}" type="slidenum">
              <a:rPr lang="it-IT" smtClean="0"/>
              <a:t>‹N›</a:t>
            </a:fld>
            <a:endParaRPr lang="it-IT"/>
          </a:p>
        </p:txBody>
      </p:sp>
    </p:spTree>
    <p:extLst>
      <p:ext uri="{BB962C8B-B14F-4D97-AF65-F5344CB8AC3E}">
        <p14:creationId xmlns:p14="http://schemas.microsoft.com/office/powerpoint/2010/main" val="2689893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5F94D-7791-4A87-A624-5506192940C0}" type="datetimeFigureOut">
              <a:rPr lang="it-IT" smtClean="0"/>
              <a:t>18/03/2024</a:t>
            </a:fld>
            <a:endParaRPr lang="it-IT" dirty="0"/>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dirty="0"/>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2BFDA0-5866-4375-B5E5-AB63B90E9703}" type="slidenum">
              <a:rPr lang="it-IT" smtClean="0"/>
              <a:t>‹N›</a:t>
            </a:fld>
            <a:endParaRPr lang="it-IT" dirty="0"/>
          </a:p>
        </p:txBody>
      </p:sp>
    </p:spTree>
    <p:extLst>
      <p:ext uri="{BB962C8B-B14F-4D97-AF65-F5344CB8AC3E}">
        <p14:creationId xmlns:p14="http://schemas.microsoft.com/office/powerpoint/2010/main" val="947229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it.wikipedia.org/wiki/Carestia" TargetMode="External"/><Relationship Id="rId5" Type="http://schemas.openxmlformats.org/officeDocument/2006/relationships/hyperlink" Target="https://it.wikipedia.org/wiki/Besan%C3%A7on" TargetMode="Externa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it.wikipedia.org/wiki/Ottocent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377F347C-FD28-AE58-EB24-6FF30FCA2951}"/>
              </a:ext>
            </a:extLst>
          </p:cNvPr>
          <p:cNvSpPr>
            <a:spLocks noGrp="1"/>
          </p:cNvSpPr>
          <p:nvPr>
            <p:ph type="ctrTitle"/>
          </p:nvPr>
        </p:nvSpPr>
        <p:spPr>
          <a:xfrm>
            <a:off x="186923" y="298764"/>
            <a:ext cx="11499272" cy="2233424"/>
          </a:xfrm>
          <a:solidFill>
            <a:schemeClr val="accent2"/>
          </a:solidFill>
        </p:spPr>
        <p:txBody>
          <a:bodyPr>
            <a:noAutofit/>
          </a:bodyPr>
          <a:lstStyle/>
          <a:p>
            <a:r>
              <a:rPr lang="it-IT" sz="4800" b="1" spc="45" dirty="0" err="1">
                <a:solidFill>
                  <a:srgbClr val="C00000"/>
                </a:solidFill>
                <a:effectLst/>
                <a:latin typeface="Cambria" panose="02040503050406030204" pitchFamily="18" charset="0"/>
                <a:ea typeface="Cambria" panose="02040503050406030204" pitchFamily="18" charset="0"/>
              </a:rPr>
              <a:t>Car</a:t>
            </a:r>
            <a:r>
              <a:rPr lang="it-IT" sz="4800" b="1" i="1" dirty="0" err="1">
                <a:solidFill>
                  <a:srgbClr val="C00000"/>
                </a:solidFill>
                <a:effectLst/>
                <a:latin typeface="Cambria" panose="02040503050406030204" pitchFamily="18" charset="0"/>
                <a:ea typeface="Cambria" panose="02040503050406030204" pitchFamily="18" charset="0"/>
              </a:rPr>
              <a:t>ême</a:t>
            </a:r>
            <a:r>
              <a:rPr lang="it-IT" sz="4800" b="1" i="1" dirty="0">
                <a:solidFill>
                  <a:srgbClr val="C00000"/>
                </a:solidFill>
                <a:effectLst/>
                <a:latin typeface="Cambria" panose="02040503050406030204" pitchFamily="18" charset="0"/>
                <a:ea typeface="Cambria" panose="02040503050406030204" pitchFamily="18" charset="0"/>
              </a:rPr>
              <a:t>, </a:t>
            </a:r>
            <a:r>
              <a:rPr lang="it-IT" sz="4800" b="1" spc="45" dirty="0">
                <a:solidFill>
                  <a:srgbClr val="C00000"/>
                </a:solidFill>
                <a:effectLst/>
                <a:latin typeface="Cambria" panose="02040503050406030204" pitchFamily="18" charset="0"/>
                <a:ea typeface="Cambria" panose="02040503050406030204" pitchFamily="18" charset="0"/>
              </a:rPr>
              <a:t>il re de cuochi, il cuoco dei re</a:t>
            </a:r>
            <a:r>
              <a:rPr lang="it-IT" sz="4800" b="1" kern="100" spc="45"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a:t>
            </a:r>
            <a:endParaRPr lang="it-IT" sz="48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Sottotitolo 2">
            <a:extLst>
              <a:ext uri="{FF2B5EF4-FFF2-40B4-BE49-F238E27FC236}">
                <a16:creationId xmlns:a16="http://schemas.microsoft.com/office/drawing/2014/main" id="{70E2D74A-071C-B2D5-2724-8654CF34A63B}"/>
              </a:ext>
            </a:extLst>
          </p:cNvPr>
          <p:cNvSpPr>
            <a:spLocks noGrp="1"/>
          </p:cNvSpPr>
          <p:nvPr>
            <p:ph type="subTitle" idx="1"/>
          </p:nvPr>
        </p:nvSpPr>
        <p:spPr>
          <a:xfrm>
            <a:off x="788565" y="3154261"/>
            <a:ext cx="10393959" cy="2491466"/>
          </a:xfrm>
          <a:solidFill>
            <a:schemeClr val="accent2"/>
          </a:solidFill>
        </p:spPr>
        <p:txBody>
          <a:bodyPr>
            <a:normAutofit/>
          </a:bodyPr>
          <a:lstStyle/>
          <a:p>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Augusto Enrico Semprini</a:t>
            </a:r>
          </a:p>
          <a:p>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Maestro Assaggiatore </a:t>
            </a:r>
            <a:r>
              <a:rPr lang="it-IT" i="1" dirty="0">
                <a:solidFill>
                  <a:srgbClr val="C00000"/>
                </a:solidFill>
                <a:latin typeface="Cambria" panose="02040503050406030204" pitchFamily="18" charset="0"/>
                <a:ea typeface="Cambria" panose="02040503050406030204" pitchFamily="18" charset="0"/>
                <a:cs typeface="Arial" panose="020B0604020202020204" pitchFamily="34" charset="0"/>
              </a:rPr>
              <a:t>cum laude </a:t>
            </a:r>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ONAV &amp; Maestro Assaggiatore ONAF Presidente e Fondatore di Gusto Sobrio </a:t>
            </a:r>
          </a:p>
          <a:p>
            <a:endParaRPr lang="it-IT" dirty="0"/>
          </a:p>
        </p:txBody>
      </p:sp>
    </p:spTree>
    <p:extLst>
      <p:ext uri="{BB962C8B-B14F-4D97-AF65-F5344CB8AC3E}">
        <p14:creationId xmlns:p14="http://schemas.microsoft.com/office/powerpoint/2010/main" val="2380178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174115" y="609600"/>
            <a:ext cx="10515600" cy="4572000"/>
          </a:xfrm>
        </p:spPr>
        <p:txBody>
          <a:bodyPr>
            <a:noAutofit/>
          </a:bodyPr>
          <a:lstStyle/>
          <a:p>
            <a:pPr>
              <a:lnSpc>
                <a:spcPct val="100000"/>
              </a:lnSpc>
            </a:pPr>
            <a:r>
              <a:rPr lang="it-IT" sz="4000" dirty="0">
                <a:latin typeface="Arial" panose="020B0604020202020204" pitchFamily="34" charset="0"/>
                <a:cs typeface="Arial" panose="020B0604020202020204" pitchFamily="34" charset="0"/>
              </a:rPr>
              <a:t>Lo annusiamo? Senza accorgerci lo facciamo sempre. Odore di macchina nuova, odore di metallo, odore di plastica, odore di chiuso. La memoria olfattiva è quella conservata nel nostro cervello primitivo. </a:t>
            </a: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1033149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219200" y="381000"/>
            <a:ext cx="10515600" cy="4495800"/>
          </a:xfrm>
        </p:spPr>
        <p:txBody>
          <a:bodyPr>
            <a:noAutofit/>
          </a:bodyPr>
          <a:lstStyle/>
          <a:p>
            <a:pPr>
              <a:lnSpc>
                <a:spcPct val="100000"/>
              </a:lnSpc>
            </a:pP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Lo assaggiamo? Se edibile ci viene spontaneo. Caldo, freddo, dolce, salato, acido, amaro, umami. Odori, aromi, persistenza, retrogusto.</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Perché ci piace o non ci piace?</a:t>
            </a: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3310047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479665" y="381000"/>
            <a:ext cx="9385070" cy="4495800"/>
          </a:xfrm>
        </p:spPr>
        <p:txBody>
          <a:bodyPr>
            <a:noAutofit/>
          </a:bodyPr>
          <a:lstStyle/>
          <a:p>
            <a:pPr>
              <a:lnSpc>
                <a:spcPct val="100000"/>
              </a:lnSpc>
            </a:pPr>
            <a:br>
              <a:rPr lang="it-IT" sz="4000" dirty="0">
                <a:solidFill>
                  <a:srgbClr val="669900"/>
                </a:solidFill>
                <a:latin typeface="Arial" panose="020B0604020202020204" pitchFamily="34" charset="0"/>
                <a:cs typeface="Arial" panose="020B0604020202020204" pitchFamily="34" charset="0"/>
              </a:rPr>
            </a:br>
            <a:r>
              <a:rPr lang="it-IT" sz="4800" b="1" dirty="0">
                <a:latin typeface="Arial" panose="020B0604020202020204" pitchFamily="34" charset="0"/>
                <a:cs typeface="Arial" panose="020B0604020202020204" pitchFamily="34" charset="0"/>
              </a:rPr>
              <a:t>Usiamo i nostri sensi</a:t>
            </a:r>
            <a:br>
              <a:rPr lang="it-IT" sz="4800" b="1"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Dopo averlo guardato, toccato, annusato e assaggiato quali sono le sensazioni che ne sono derivate, come si articolano e con quale priorità</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Ci piace, perché e quanto ci piace? </a:t>
            </a: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2474717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363288" y="381000"/>
            <a:ext cx="9551324" cy="4495800"/>
          </a:xfrm>
        </p:spPr>
        <p:txBody>
          <a:bodyPr>
            <a:noAutofit/>
          </a:bodyPr>
          <a:lstStyle/>
          <a:p>
            <a:pPr algn="just">
              <a:lnSpc>
                <a:spcPct val="100000"/>
              </a:lnSpc>
            </a:pPr>
            <a:br>
              <a:rPr lang="it-IT" sz="4000" dirty="0">
                <a:solidFill>
                  <a:srgbClr val="669900"/>
                </a:solidFill>
                <a:latin typeface="Arial" panose="020B0604020202020204" pitchFamily="34" charset="0"/>
                <a:cs typeface="Arial" panose="020B0604020202020204" pitchFamily="34" charset="0"/>
              </a:rPr>
            </a:br>
            <a:r>
              <a:rPr lang="it-IT" sz="4000" b="1" dirty="0">
                <a:latin typeface="Arial" panose="020B0604020202020204" pitchFamily="34" charset="0"/>
                <a:cs typeface="Arial" panose="020B0604020202020204" pitchFamily="34" charset="0"/>
              </a:rPr>
              <a:t>Conoscere per assaggiare con piacere</a:t>
            </a:r>
            <a:br>
              <a:rPr lang="it-IT" sz="4000" b="1"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Quasi tutti gli alimenti e le bevande che consumiamo ogni giorno hanno migliaia di anni di storia che dimostrano la loro edibilità o la loro potabilità.</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Come sono arrivati fino a noi?</a:t>
            </a:r>
            <a:br>
              <a:rPr lang="it-IT" sz="4000" dirty="0">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219896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174115" y="533400"/>
            <a:ext cx="10972800" cy="4495800"/>
          </a:xfrm>
        </p:spPr>
        <p:txBody>
          <a:bodyPr>
            <a:noAutofit/>
          </a:bodyPr>
          <a:lstStyle/>
          <a:p>
            <a:pPr>
              <a:lnSpc>
                <a:spcPct val="100000"/>
              </a:lnSpc>
            </a:pP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Conoscere la loro origine, capire la loro funzione, comprendere come meglio fruire delle loro caratteristiche organolettiche aiuta ad assaggiare con piacere.</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Buono o non buono, fa bene o fa male: tutto qui?</a:t>
            </a:r>
            <a:br>
              <a:rPr lang="it-IT" sz="4000" dirty="0">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3359067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62000" y="381000"/>
            <a:ext cx="10058400" cy="4495800"/>
          </a:xfrm>
        </p:spPr>
        <p:txBody>
          <a:bodyPr>
            <a:noAutofit/>
          </a:bodyPr>
          <a:lstStyle/>
          <a:p>
            <a:pPr algn="just">
              <a:lnSpc>
                <a:spcPct val="100000"/>
              </a:lnSpc>
            </a:pP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Quali caratteristiche gustative ci attraggono di più, con che priorità, vi è un rapporto armonico fra i vari sapori, colori ed odori</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Impariamo a descrivere e quindi a  comunicare quello che percepiamo </a:t>
            </a:r>
            <a:br>
              <a:rPr lang="it-IT" sz="4000" dirty="0">
                <a:solidFill>
                  <a:srgbClr val="669900"/>
                </a:solidFill>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3372872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238596" y="381000"/>
            <a:ext cx="9734204" cy="4495800"/>
          </a:xfrm>
        </p:spPr>
        <p:txBody>
          <a:bodyPr>
            <a:noAutofit/>
          </a:bodyPr>
          <a:lstStyle/>
          <a:p>
            <a:pPr>
              <a:lnSpc>
                <a:spcPct val="100000"/>
              </a:lnSpc>
            </a:pP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Metà della popolazione è in sovrappeso ed un terzo è obesa.</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Una persona su dieci soffre o ha sofferto di anoressia.</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Alimentazione compulsiva e vomito indotto sono disturbi comportamentali frequenti </a:t>
            </a: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18938092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066800" y="381000"/>
            <a:ext cx="10363200" cy="4495800"/>
          </a:xfrm>
        </p:spPr>
        <p:txBody>
          <a:bodyPr>
            <a:noAutofit/>
          </a:bodyPr>
          <a:lstStyle/>
          <a:p>
            <a:pPr algn="just">
              <a:lnSpc>
                <a:spcPct val="100000"/>
              </a:lnSpc>
            </a:pP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Il consumo eccessivo di alcol crea continui problemi di salute, come danno diretto sull’organismo e come induzione a comportamenti pericolosi per la salute altrui</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Il cibo viene maltrattato o sprecato</a:t>
            </a: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308156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295400" y="838200"/>
            <a:ext cx="10515600" cy="3810000"/>
          </a:xfrm>
        </p:spPr>
        <p:txBody>
          <a:bodyPr>
            <a:noAutofit/>
          </a:bodyPr>
          <a:lstStyle/>
          <a:p>
            <a:pPr algn="just">
              <a:lnSpc>
                <a:spcPct val="100000"/>
              </a:lnSpc>
            </a:pP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Proliferano diete di ogni tipo senza alcuna base scientifica e dannose per la salute</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Presunti esperti decretano regole dietetiche incongrue grazie alla diffusa dabbenaggine alimentare.</a:t>
            </a:r>
            <a:br>
              <a:rPr lang="it-IT" sz="4000" dirty="0">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771679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838200" y="381000"/>
            <a:ext cx="10896600" cy="4267200"/>
          </a:xfrm>
        </p:spPr>
        <p:txBody>
          <a:bodyPr>
            <a:noAutofit/>
          </a:bodyPr>
          <a:lstStyle/>
          <a:p>
            <a:pPr algn="just">
              <a:lnSpc>
                <a:spcPct val="100000"/>
              </a:lnSpc>
            </a:pP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Gusto sobrio è un’attività di promozione sociale culturale per diffondere un’alimentazione colta, limitata, rispettosa, volta a massimizzare il piacere del buon cibo e delle buone bevande</a:t>
            </a:r>
            <a:br>
              <a:rPr lang="it-IT" sz="4000" dirty="0">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4240852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669941" y="1594884"/>
            <a:ext cx="3566740" cy="3349256"/>
          </a:xfrm>
        </p:spPr>
        <p:txBody>
          <a:bodyPr/>
          <a:lstStyle/>
          <a:p>
            <a:r>
              <a:rPr lang="en-GB" dirty="0"/>
              <a:t>L</a:t>
            </a:r>
            <a:endParaRPr lang="it-IT" dirty="0"/>
          </a:p>
        </p:txBody>
      </p:sp>
      <p:pic>
        <p:nvPicPr>
          <p:cNvPr id="4" name="Segnaposto contenuto 3"/>
          <p:cNvPicPr>
            <a:picLocks noGrp="1" noChangeAspect="1"/>
          </p:cNvPicPr>
          <p:nvPr>
            <p:ph idx="1"/>
          </p:nvPr>
        </p:nvPicPr>
        <p:blipFill>
          <a:blip r:embed="rId2"/>
          <a:stretch>
            <a:fillRect/>
          </a:stretch>
        </p:blipFill>
        <p:spPr>
          <a:xfrm>
            <a:off x="971429" y="1099871"/>
            <a:ext cx="3450749" cy="3713777"/>
          </a:xfrm>
        </p:spPr>
      </p:pic>
      <mc:AlternateContent xmlns:mc="http://schemas.openxmlformats.org/markup-compatibility/2006" xmlns:p14="http://schemas.microsoft.com/office/powerpoint/2010/main">
        <mc:Choice Requires="p14">
          <p:contentPart p14:bwMode="auto" r:id="rId3">
            <p14:nvContentPartPr>
              <p14:cNvPr id="6" name="Input penna 5"/>
              <p14:cNvContentPartPr/>
              <p14:nvPr/>
            </p14:nvContentPartPr>
            <p14:xfrm>
              <a:off x="7880059" y="1884703"/>
              <a:ext cx="360" cy="360"/>
            </p14:xfrm>
          </p:contentPart>
        </mc:Choice>
        <mc:Fallback xmlns="">
          <p:pic>
            <p:nvPicPr>
              <p:cNvPr id="6" name="Input penna 5"/>
              <p:cNvPicPr/>
              <p:nvPr/>
            </p:nvPicPr>
            <p:blipFill>
              <a:blip r:embed="rId4"/>
              <a:stretch>
                <a:fillRect/>
              </a:stretch>
            </p:blipFill>
            <p:spPr>
              <a:xfrm>
                <a:off x="7870699" y="1875343"/>
                <a:ext cx="19080" cy="19080"/>
              </a:xfrm>
              <a:prstGeom prst="rect">
                <a:avLst/>
              </a:prstGeom>
            </p:spPr>
          </p:pic>
        </mc:Fallback>
      </mc:AlternateContent>
      <p:sp>
        <p:nvSpPr>
          <p:cNvPr id="23" name="CasellaDiTesto 22"/>
          <p:cNvSpPr txBox="1"/>
          <p:nvPr/>
        </p:nvSpPr>
        <p:spPr>
          <a:xfrm>
            <a:off x="7880060" y="2174881"/>
            <a:ext cx="3849585" cy="286232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ED7D31">
                    <a:lumMod val="75000"/>
                  </a:srgbClr>
                </a:solidFill>
                <a:effectLst/>
                <a:uLnTx/>
                <a:uFillTx/>
                <a:latin typeface="Century Gothic" charset="0"/>
                <a:ea typeface="Century Gothic" charset="0"/>
                <a:cs typeface="Century Gothic" charset="0"/>
              </a:rPr>
              <a:t>La lanterna magica</a:t>
            </a:r>
            <a:r>
              <a:rPr kumimoji="0" lang="en-GB" sz="60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rPr>
              <a:t> </a:t>
            </a:r>
            <a:endParaRPr kumimoji="0" lang="it-IT" sz="6000" b="0"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8860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4877" y="304800"/>
            <a:ext cx="1878723" cy="1752600"/>
          </a:xfrm>
        </p:spPr>
        <p:txBody>
          <a:bodyPr/>
          <a:lstStyle/>
          <a:p>
            <a:endParaRPr lang="it-IT" dirty="0"/>
          </a:p>
        </p:txBody>
      </p:sp>
      <p:sp>
        <p:nvSpPr>
          <p:cNvPr id="4" name="Segnaposto testo 3"/>
          <p:cNvSpPr>
            <a:spLocks noGrp="1"/>
          </p:cNvSpPr>
          <p:nvPr>
            <p:ph type="body" sz="half" idx="2"/>
          </p:nvPr>
        </p:nvSpPr>
        <p:spPr>
          <a:xfrm>
            <a:off x="2286000" y="2351474"/>
            <a:ext cx="2004849" cy="4114800"/>
          </a:xfrm>
        </p:spPr>
        <p:txBody>
          <a:bodyPr>
            <a:normAutofit fontScale="92500" lnSpcReduction="20000"/>
          </a:bodyPr>
          <a:lstStyle/>
          <a:p>
            <a:r>
              <a:rPr lang="it-IT" dirty="0">
                <a:solidFill>
                  <a:schemeClr val="accent2">
                    <a:lumMod val="60000"/>
                    <a:lumOff val="40000"/>
                  </a:schemeClr>
                </a:solidFill>
              </a:rPr>
              <a:t>BICCHIERE PER DEGUSTAZIONE SENSORIALE</a:t>
            </a:r>
          </a:p>
          <a:p>
            <a:r>
              <a:rPr lang="it-IT" dirty="0">
                <a:solidFill>
                  <a:schemeClr val="accent2">
                    <a:lumMod val="60000"/>
                    <a:lumOff val="40000"/>
                  </a:schemeClr>
                </a:solidFill>
              </a:rPr>
              <a:t>UNI ISO 3591:1979 </a:t>
            </a:r>
          </a:p>
          <a:p>
            <a:r>
              <a:rPr lang="it-IT" dirty="0">
                <a:solidFill>
                  <a:schemeClr val="accent2">
                    <a:lumMod val="60000"/>
                    <a:lumOff val="40000"/>
                  </a:schemeClr>
                </a:solidFill>
              </a:rPr>
              <a:t>vetro incolore, liscio, di spessore ridotto, privo di scritte</a:t>
            </a:r>
          </a:p>
          <a:p>
            <a:r>
              <a:rPr lang="it-IT" dirty="0">
                <a:solidFill>
                  <a:schemeClr val="accent2">
                    <a:lumMod val="60000"/>
                    <a:lumOff val="40000"/>
                  </a:schemeClr>
                </a:solidFill>
              </a:rPr>
              <a:t>percentuale di piombo 9%</a:t>
            </a:r>
          </a:p>
          <a:p>
            <a:r>
              <a:rPr lang="it-IT" dirty="0">
                <a:solidFill>
                  <a:schemeClr val="accent2">
                    <a:lumMod val="60000"/>
                    <a:lumOff val="40000"/>
                  </a:schemeClr>
                </a:solidFill>
              </a:rPr>
              <a:t>forma a tulipano allungato</a:t>
            </a:r>
          </a:p>
          <a:p>
            <a:r>
              <a:rPr lang="it-IT" dirty="0">
                <a:solidFill>
                  <a:schemeClr val="accent2">
                    <a:lumMod val="60000"/>
                    <a:lumOff val="40000"/>
                  </a:schemeClr>
                </a:solidFill>
              </a:rPr>
              <a:t>capacità di 210-225ml</a:t>
            </a:r>
          </a:p>
          <a:p>
            <a:r>
              <a:rPr lang="it-IT" dirty="0">
                <a:solidFill>
                  <a:schemeClr val="accent2">
                    <a:lumMod val="60000"/>
                    <a:lumOff val="40000"/>
                  </a:schemeClr>
                </a:solidFill>
              </a:rPr>
              <a:t>apertura della coppa 46mm</a:t>
            </a:r>
          </a:p>
          <a:p>
            <a:r>
              <a:rPr lang="it-IT" dirty="0">
                <a:solidFill>
                  <a:schemeClr val="accent2">
                    <a:lumMod val="60000"/>
                    <a:lumOff val="40000"/>
                  </a:schemeClr>
                </a:solidFill>
              </a:rPr>
              <a:t>altezza della coppa 100mm</a:t>
            </a:r>
          </a:p>
          <a:p>
            <a:r>
              <a:rPr lang="it-IT" dirty="0">
                <a:solidFill>
                  <a:schemeClr val="accent2">
                    <a:lumMod val="60000"/>
                    <a:lumOff val="40000"/>
                  </a:schemeClr>
                </a:solidFill>
              </a:rPr>
              <a:t>altezza dello stelo 55mm</a:t>
            </a:r>
          </a:p>
          <a:p>
            <a:endParaRPr lang="it-IT" dirty="0">
              <a:solidFill>
                <a:schemeClr val="accent2">
                  <a:lumMod val="60000"/>
                  <a:lumOff val="40000"/>
                </a:schemeClr>
              </a:solidFill>
            </a:endParaRPr>
          </a:p>
        </p:txBody>
      </p:sp>
      <p:pic>
        <p:nvPicPr>
          <p:cNvPr id="9" name="Immagin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609600"/>
            <a:ext cx="1219200" cy="1112522"/>
          </a:xfrm>
          <a:prstGeom prst="rect">
            <a:avLst/>
          </a:prstGeom>
        </p:spPr>
      </p:pic>
      <p:pic>
        <p:nvPicPr>
          <p:cNvPr id="5" name="Segnaposto immagine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5181600" y="609600"/>
            <a:ext cx="4144174" cy="5856674"/>
          </a:xfrm>
        </p:spPr>
      </p:pic>
    </p:spTree>
    <p:extLst>
      <p:ext uri="{BB962C8B-B14F-4D97-AF65-F5344CB8AC3E}">
        <p14:creationId xmlns:p14="http://schemas.microsoft.com/office/powerpoint/2010/main" val="15024582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377F347C-FD28-AE58-EB24-6FF30FCA2951}"/>
              </a:ext>
            </a:extLst>
          </p:cNvPr>
          <p:cNvSpPr>
            <a:spLocks noGrp="1"/>
          </p:cNvSpPr>
          <p:nvPr>
            <p:ph type="ctrTitle"/>
          </p:nvPr>
        </p:nvSpPr>
        <p:spPr>
          <a:xfrm>
            <a:off x="295564" y="563418"/>
            <a:ext cx="11499272" cy="1655763"/>
          </a:xfrm>
          <a:solidFill>
            <a:schemeClr val="accent2"/>
          </a:solidFill>
        </p:spPr>
        <p:txBody>
          <a:bodyPr>
            <a:noAutofit/>
          </a:bodyPr>
          <a:lstStyle/>
          <a:p>
            <a:r>
              <a:rPr lang="it-IT" sz="4800" b="1" spc="45" dirty="0" err="1">
                <a:solidFill>
                  <a:srgbClr val="C00000"/>
                </a:solidFill>
                <a:effectLst/>
                <a:latin typeface="Cambria" panose="02040503050406030204" pitchFamily="18" charset="0"/>
                <a:ea typeface="Cambria" panose="02040503050406030204" pitchFamily="18" charset="0"/>
              </a:rPr>
              <a:t>Car</a:t>
            </a:r>
            <a:r>
              <a:rPr lang="it-IT" sz="4800" b="1" i="1" dirty="0" err="1">
                <a:solidFill>
                  <a:srgbClr val="C00000"/>
                </a:solidFill>
                <a:effectLst/>
                <a:latin typeface="Cambria" panose="02040503050406030204" pitchFamily="18" charset="0"/>
                <a:ea typeface="Cambria" panose="02040503050406030204" pitchFamily="18" charset="0"/>
              </a:rPr>
              <a:t>ême</a:t>
            </a:r>
            <a:r>
              <a:rPr lang="it-IT" sz="4800" b="1" i="1" dirty="0">
                <a:solidFill>
                  <a:srgbClr val="C00000"/>
                </a:solidFill>
                <a:effectLst/>
                <a:latin typeface="Cambria" panose="02040503050406030204" pitchFamily="18" charset="0"/>
                <a:ea typeface="Cambria" panose="02040503050406030204" pitchFamily="18" charset="0"/>
              </a:rPr>
              <a:t>, </a:t>
            </a:r>
            <a:r>
              <a:rPr lang="it-IT" sz="4800" b="1" spc="45" dirty="0">
                <a:solidFill>
                  <a:srgbClr val="C00000"/>
                </a:solidFill>
                <a:effectLst/>
                <a:latin typeface="Cambria" panose="02040503050406030204" pitchFamily="18" charset="0"/>
                <a:ea typeface="Cambria" panose="02040503050406030204" pitchFamily="18" charset="0"/>
              </a:rPr>
              <a:t>il re de cuochi, il cuoco dei re</a:t>
            </a:r>
            <a:r>
              <a:rPr lang="it-IT" sz="4800" b="1" kern="100" spc="45" dirty="0">
                <a:solidFill>
                  <a:srgbClr val="C00000"/>
                </a:solidFill>
                <a:effectLst/>
                <a:latin typeface="Cambria" panose="02040503050406030204" pitchFamily="18" charset="0"/>
                <a:ea typeface="Cambria" panose="02040503050406030204" pitchFamily="18" charset="0"/>
                <a:cs typeface="Times New Roman" panose="02020603050405020304" pitchFamily="18" charset="0"/>
              </a:rPr>
              <a:t>..</a:t>
            </a:r>
            <a:endParaRPr lang="it-IT" sz="4800" kern="100" dirty="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5" name="Sottotitolo 2">
            <a:extLst>
              <a:ext uri="{FF2B5EF4-FFF2-40B4-BE49-F238E27FC236}">
                <a16:creationId xmlns:a16="http://schemas.microsoft.com/office/drawing/2014/main" id="{70E2D74A-071C-B2D5-2724-8654CF34A63B}"/>
              </a:ext>
            </a:extLst>
          </p:cNvPr>
          <p:cNvSpPr>
            <a:spLocks noGrp="1"/>
          </p:cNvSpPr>
          <p:nvPr>
            <p:ph type="subTitle" idx="1"/>
          </p:nvPr>
        </p:nvSpPr>
        <p:spPr>
          <a:xfrm>
            <a:off x="1524000" y="3989965"/>
            <a:ext cx="9144000" cy="1655762"/>
          </a:xfrm>
          <a:solidFill>
            <a:schemeClr val="accent2"/>
          </a:solidFill>
        </p:spPr>
        <p:txBody>
          <a:bodyPr>
            <a:normAutofit fontScale="92500" lnSpcReduction="20000"/>
          </a:bodyPr>
          <a:lstStyle/>
          <a:p>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Augusto Enrico Semprini</a:t>
            </a:r>
          </a:p>
          <a:p>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Maestro Assaggiatore </a:t>
            </a:r>
            <a:r>
              <a:rPr lang="it-IT" i="1" dirty="0">
                <a:solidFill>
                  <a:srgbClr val="C00000"/>
                </a:solidFill>
                <a:latin typeface="Cambria" panose="02040503050406030204" pitchFamily="18" charset="0"/>
                <a:ea typeface="Cambria" panose="02040503050406030204" pitchFamily="18" charset="0"/>
                <a:cs typeface="Arial" panose="020B0604020202020204" pitchFamily="34" charset="0"/>
              </a:rPr>
              <a:t>cum laude </a:t>
            </a:r>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Organizzazione Nazionale Assaggiatori Vino</a:t>
            </a:r>
          </a:p>
          <a:p>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Maestro Assaggiatore Organizzazione Nazionale Assaggiatori Formaggio</a:t>
            </a:r>
          </a:p>
          <a:p>
            <a:r>
              <a:rPr lang="it-IT" dirty="0">
                <a:solidFill>
                  <a:srgbClr val="C00000"/>
                </a:solidFill>
                <a:latin typeface="Cambria" panose="02040503050406030204" pitchFamily="18" charset="0"/>
                <a:ea typeface="Cambria" panose="02040503050406030204" pitchFamily="18" charset="0"/>
                <a:cs typeface="Arial" panose="020B0604020202020204" pitchFamily="34" charset="0"/>
              </a:rPr>
              <a:t>Presidente e Fondatore di Gusto Sobrio </a:t>
            </a:r>
          </a:p>
          <a:p>
            <a:endParaRPr lang="it-IT" dirty="0"/>
          </a:p>
        </p:txBody>
      </p:sp>
    </p:spTree>
    <p:extLst>
      <p:ext uri="{BB962C8B-B14F-4D97-AF65-F5344CB8AC3E}">
        <p14:creationId xmlns:p14="http://schemas.microsoft.com/office/powerpoint/2010/main" val="516918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p:cNvPicPr>
            <a:picLocks noGrp="1" noChangeAspect="1"/>
          </p:cNvPicPr>
          <p:nvPr>
            <p:ph idx="1"/>
          </p:nvPr>
        </p:nvPicPr>
        <p:blipFill rotWithShape="1">
          <a:blip r:embed="rId3">
            <a:alphaModFix amt="40000"/>
          </a:blip>
          <a:srcRect b="23068"/>
          <a:stretch/>
        </p:blipFill>
        <p:spPr>
          <a:xfrm>
            <a:off x="-170" y="10"/>
            <a:ext cx="8450317" cy="6857990"/>
          </a:xfrm>
          <a:prstGeom prst="rect">
            <a:avLst/>
          </a:prstGeom>
        </p:spPr>
      </p:pic>
      <p:sp>
        <p:nvSpPr>
          <p:cNvPr id="3" name="Titolo 2">
            <a:extLst>
              <a:ext uri="{FF2B5EF4-FFF2-40B4-BE49-F238E27FC236}">
                <a16:creationId xmlns:a16="http://schemas.microsoft.com/office/drawing/2014/main" id="{F3217025-B437-7089-63AE-5A8CD0831BD9}"/>
              </a:ext>
            </a:extLst>
          </p:cNvPr>
          <p:cNvSpPr>
            <a:spLocks noGrp="1"/>
          </p:cNvSpPr>
          <p:nvPr>
            <p:ph type="title"/>
          </p:nvPr>
        </p:nvSpPr>
        <p:spPr>
          <a:xfrm>
            <a:off x="227145" y="681486"/>
            <a:ext cx="5738859" cy="6254152"/>
          </a:xfrm>
        </p:spPr>
        <p:txBody>
          <a:bodyPr vert="horz" lIns="91440" tIns="45720" rIns="91440" bIns="45720" rtlCol="0" anchor="b">
            <a:noAutofit/>
          </a:bodyPr>
          <a:lstStyle/>
          <a:p>
            <a:pPr fontAlgn="base"/>
            <a:r>
              <a:rPr lang="en-US" sz="4000" b="1" i="0" kern="1200" dirty="0">
                <a:solidFill>
                  <a:srgbClr val="FFFFFF"/>
                </a:solidFill>
                <a:effectLst/>
                <a:latin typeface="Cambria" panose="02040503050406030204" pitchFamily="18" charset="0"/>
                <a:ea typeface="Cambria" panose="02040503050406030204" pitchFamily="18" charset="0"/>
              </a:rPr>
              <a:t>Marie-Antoine Carême</a:t>
            </a:r>
            <a:br>
              <a:rPr lang="en-US" sz="4000" b="0" i="0" kern="1200" dirty="0">
                <a:solidFill>
                  <a:srgbClr val="FFFFFF"/>
                </a:solidFill>
                <a:effectLst/>
                <a:latin typeface="Cambria" panose="02040503050406030204" pitchFamily="18" charset="0"/>
                <a:ea typeface="Cambria" panose="02040503050406030204" pitchFamily="18" charset="0"/>
              </a:rPr>
            </a:br>
            <a:br>
              <a:rPr lang="en-US" sz="1600" b="0" i="0" kern="1200" dirty="0">
                <a:solidFill>
                  <a:srgbClr val="FFFFFF"/>
                </a:solidFill>
                <a:effectLst/>
                <a:latin typeface="Cambria" panose="02040503050406030204" pitchFamily="18" charset="0"/>
                <a:ea typeface="Cambria" panose="02040503050406030204" pitchFamily="18" charset="0"/>
              </a:rPr>
            </a:br>
            <a:r>
              <a:rPr lang="it-IT" sz="2000" b="1" i="0" dirty="0">
                <a:solidFill>
                  <a:schemeClr val="bg1"/>
                </a:solidFill>
                <a:effectLst/>
                <a:latin typeface="Cambria" panose="02040503050406030204" pitchFamily="18" charset="0"/>
                <a:ea typeface="Cambria" panose="02040503050406030204" pitchFamily="18" charset="0"/>
              </a:rPr>
              <a:t>“Esistono cinque Arti belle: la Pittura, la Poesia, la Musica, la Scultura e l’Architettura, la cui branca principale è la Pasticceria”.</a:t>
            </a:r>
            <a:br>
              <a:rPr lang="it-IT" sz="2000" b="0" i="0" dirty="0">
                <a:solidFill>
                  <a:schemeClr val="bg1"/>
                </a:solidFill>
                <a:effectLst/>
                <a:latin typeface="Cambria" panose="02040503050406030204" pitchFamily="18" charset="0"/>
                <a:ea typeface="Cambria" panose="02040503050406030204" pitchFamily="18" charset="0"/>
              </a:rPr>
            </a:br>
            <a:r>
              <a:rPr lang="it-IT" sz="2000" b="0" i="0" dirty="0">
                <a:solidFill>
                  <a:schemeClr val="bg1"/>
                </a:solidFill>
                <a:effectLst/>
                <a:latin typeface="Cambria" panose="02040503050406030204" pitchFamily="18" charset="0"/>
                <a:ea typeface="Cambria" panose="02040503050406030204" pitchFamily="18" charset="0"/>
              </a:rPr>
              <a:t>Così sentenziava </a:t>
            </a:r>
            <a:r>
              <a:rPr lang="it-IT" sz="2000" b="1" i="0" dirty="0">
                <a:solidFill>
                  <a:schemeClr val="bg1"/>
                </a:solidFill>
                <a:effectLst/>
                <a:latin typeface="Cambria" panose="02040503050406030204" pitchFamily="18" charset="0"/>
                <a:ea typeface="Cambria" panose="02040503050406030204" pitchFamily="18" charset="0"/>
              </a:rPr>
              <a:t>Marie-Antoine </a:t>
            </a:r>
            <a:r>
              <a:rPr lang="it-IT" sz="2000" b="1" i="0" dirty="0" err="1">
                <a:solidFill>
                  <a:schemeClr val="bg1"/>
                </a:solidFill>
                <a:effectLst/>
                <a:latin typeface="Cambria" panose="02040503050406030204" pitchFamily="18" charset="0"/>
                <a:ea typeface="Cambria" panose="02040503050406030204" pitchFamily="18" charset="0"/>
              </a:rPr>
              <a:t>Carême</a:t>
            </a:r>
            <a:r>
              <a:rPr lang="it-IT" sz="2000" b="0" i="0" dirty="0">
                <a:solidFill>
                  <a:schemeClr val="bg1"/>
                </a:solidFill>
                <a:effectLst/>
                <a:latin typeface="Cambria" panose="02040503050406030204" pitchFamily="18" charset="0"/>
                <a:ea typeface="Cambria" panose="02040503050406030204" pitchFamily="18" charset="0"/>
              </a:rPr>
              <a:t>, cuoco, pasticcere e scrittore nato a Parigi poco prima della Rivoluzione</a:t>
            </a:r>
            <a:br>
              <a:rPr lang="it-IT" sz="2000" b="0" i="0" dirty="0">
                <a:solidFill>
                  <a:schemeClr val="bg1"/>
                </a:solidFill>
                <a:effectLst/>
                <a:latin typeface="Cambria" panose="02040503050406030204" pitchFamily="18" charset="0"/>
                <a:ea typeface="Cambria" panose="02040503050406030204" pitchFamily="18" charset="0"/>
              </a:rPr>
            </a:br>
            <a:r>
              <a:rPr lang="it-IT" sz="2000" b="0" i="0" dirty="0">
                <a:solidFill>
                  <a:schemeClr val="bg1"/>
                </a:solidFill>
                <a:effectLst/>
                <a:latin typeface="Cambria" panose="02040503050406030204" pitchFamily="18" charset="0"/>
                <a:ea typeface="Cambria" panose="02040503050406030204" pitchFamily="18" charset="0"/>
              </a:rPr>
              <a:t>francese.</a:t>
            </a:r>
            <a:br>
              <a:rPr lang="it-IT" sz="2000" b="0" i="0" dirty="0">
                <a:solidFill>
                  <a:schemeClr val="bg1"/>
                </a:solidFill>
                <a:effectLst/>
                <a:latin typeface="Cambria" panose="02040503050406030204" pitchFamily="18" charset="0"/>
                <a:ea typeface="Cambria" panose="02040503050406030204" pitchFamily="18" charset="0"/>
              </a:rPr>
            </a:br>
            <a:br>
              <a:rPr lang="en-US" sz="2000" b="0" i="0" kern="1200" dirty="0">
                <a:solidFill>
                  <a:schemeClr val="bg1"/>
                </a:solidFill>
                <a:effectLst/>
                <a:latin typeface="Cambria" panose="02040503050406030204" pitchFamily="18" charset="0"/>
                <a:ea typeface="Cambria" panose="02040503050406030204" pitchFamily="18" charset="0"/>
              </a:rPr>
            </a:br>
            <a:r>
              <a:rPr lang="en-US" sz="1600" b="0" i="0" kern="1200" dirty="0">
                <a:solidFill>
                  <a:srgbClr val="FFFFFF"/>
                </a:solidFill>
                <a:effectLst/>
                <a:latin typeface="Cambria" panose="02040503050406030204" pitchFamily="18" charset="0"/>
                <a:ea typeface="Cambria" panose="02040503050406030204" pitchFamily="18" charset="0"/>
              </a:rPr>
              <a:t>Fu </a:t>
            </a:r>
            <a:r>
              <a:rPr lang="en-US" sz="1600" b="0" i="0" kern="1200" dirty="0" err="1">
                <a:solidFill>
                  <a:srgbClr val="FFFFFF"/>
                </a:solidFill>
                <a:effectLst/>
                <a:latin typeface="Cambria" panose="02040503050406030204" pitchFamily="18" charset="0"/>
                <a:ea typeface="Cambria" panose="02040503050406030204" pitchFamily="18" charset="0"/>
              </a:rPr>
              <a:t>abbandonato</a:t>
            </a:r>
            <a:r>
              <a:rPr lang="en-US" sz="1600" b="0" i="0" kern="1200" dirty="0">
                <a:solidFill>
                  <a:srgbClr val="FFFFFF"/>
                </a:solidFill>
                <a:effectLst/>
                <a:latin typeface="Cambria" panose="02040503050406030204" pitchFamily="18" charset="0"/>
                <a:ea typeface="Cambria" panose="02040503050406030204" pitchFamily="18" charset="0"/>
              </a:rPr>
              <a:t> in </a:t>
            </a:r>
            <a:r>
              <a:rPr lang="en-US" sz="1600" b="0" i="0" kern="1200" dirty="0" err="1">
                <a:solidFill>
                  <a:srgbClr val="FFFFFF"/>
                </a:solidFill>
                <a:effectLst/>
                <a:latin typeface="Cambria" panose="02040503050406030204" pitchFamily="18" charset="0"/>
                <a:ea typeface="Cambria" panose="02040503050406030204" pitchFamily="18" charset="0"/>
              </a:rPr>
              <a:t>tenera</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età</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dai</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suoi</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indigenti</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genitori</a:t>
            </a:r>
            <a:r>
              <a:rPr lang="en-US" sz="1600" b="0" i="0" kern="1200" dirty="0">
                <a:solidFill>
                  <a:srgbClr val="FFFFFF"/>
                </a:solidFill>
                <a:effectLst/>
                <a:latin typeface="Cambria" panose="02040503050406030204" pitchFamily="18" charset="0"/>
                <a:ea typeface="Cambria" panose="02040503050406030204" pitchFamily="18" charset="0"/>
              </a:rPr>
              <a:t>, in </a:t>
            </a:r>
            <a:r>
              <a:rPr lang="en-US" sz="1600" b="0" i="0" kern="1200" dirty="0" err="1">
                <a:solidFill>
                  <a:srgbClr val="FFFFFF"/>
                </a:solidFill>
                <a:effectLst/>
                <a:latin typeface="Cambria" panose="02040503050406030204" pitchFamily="18" charset="0"/>
                <a:ea typeface="Cambria" panose="02040503050406030204" pitchFamily="18" charset="0"/>
              </a:rPr>
              <a:t>un'età</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compresa</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tra</a:t>
            </a:r>
            <a:r>
              <a:rPr lang="en-US" sz="1600" b="0" i="0" kern="1200" dirty="0">
                <a:solidFill>
                  <a:srgbClr val="FFFFFF"/>
                </a:solidFill>
                <a:effectLst/>
                <a:latin typeface="Cambria" panose="02040503050406030204" pitchFamily="18" charset="0"/>
                <a:ea typeface="Cambria" panose="02040503050406030204" pitchFamily="18" charset="0"/>
              </a:rPr>
              <a:t> i 9 ed i 12 anni. Da </a:t>
            </a:r>
            <a:r>
              <a:rPr lang="en-US" sz="1600" b="0" i="0" kern="1200" dirty="0" err="1">
                <a:solidFill>
                  <a:srgbClr val="FFFFFF"/>
                </a:solidFill>
                <a:effectLst/>
                <a:latin typeface="Cambria" panose="02040503050406030204" pitchFamily="18" charset="0"/>
                <a:ea typeface="Cambria" panose="02040503050406030204" pitchFamily="18" charset="0"/>
              </a:rPr>
              <a:t>giovanissimo</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iniziò</a:t>
            </a:r>
            <a:r>
              <a:rPr lang="en-US" sz="1600" b="0" i="0" kern="1200" dirty="0">
                <a:solidFill>
                  <a:srgbClr val="FFFFFF"/>
                </a:solidFill>
                <a:effectLst/>
                <a:latin typeface="Cambria" panose="02040503050406030204" pitchFamily="18" charset="0"/>
                <a:ea typeface="Cambria" panose="02040503050406030204" pitchFamily="18" charset="0"/>
              </a:rPr>
              <a:t> a </a:t>
            </a:r>
            <a:r>
              <a:rPr lang="en-US" sz="1600" b="0" i="0" kern="1200" dirty="0" err="1">
                <a:solidFill>
                  <a:srgbClr val="FFFFFF"/>
                </a:solidFill>
                <a:effectLst/>
                <a:latin typeface="Cambria" panose="02040503050406030204" pitchFamily="18" charset="0"/>
                <a:ea typeface="Cambria" panose="02040503050406030204" pitchFamily="18" charset="0"/>
              </a:rPr>
              <a:t>lavorare</a:t>
            </a:r>
            <a:r>
              <a:rPr lang="en-US" sz="1600" b="0" i="0" kern="1200" dirty="0">
                <a:solidFill>
                  <a:srgbClr val="FFFFFF"/>
                </a:solidFill>
                <a:effectLst/>
                <a:latin typeface="Cambria" panose="02040503050406030204" pitchFamily="18" charset="0"/>
                <a:ea typeface="Cambria" panose="02040503050406030204" pitchFamily="18" charset="0"/>
              </a:rPr>
              <a:t> come </a:t>
            </a:r>
            <a:r>
              <a:rPr lang="en-US" sz="1600" b="0" i="0" kern="1200" dirty="0" err="1">
                <a:solidFill>
                  <a:srgbClr val="FFFFFF"/>
                </a:solidFill>
                <a:effectLst/>
                <a:latin typeface="Cambria" panose="02040503050406030204" pitchFamily="18" charset="0"/>
                <a:ea typeface="Cambria" panose="02040503050406030204" pitchFamily="18" charset="0"/>
              </a:rPr>
              <a:t>garzone</a:t>
            </a:r>
            <a:r>
              <a:rPr lang="en-US" sz="1600" b="0" i="0" kern="1200" dirty="0">
                <a:solidFill>
                  <a:srgbClr val="FFFFFF"/>
                </a:solidFill>
                <a:effectLst/>
                <a:latin typeface="Cambria" panose="02040503050406030204" pitchFamily="18" charset="0"/>
                <a:ea typeface="Cambria" panose="02040503050406030204" pitchFamily="18" charset="0"/>
              </a:rPr>
              <a:t> di cucina in </a:t>
            </a:r>
            <a:r>
              <a:rPr lang="en-US" sz="1600" b="0" i="0" kern="1200" dirty="0" err="1">
                <a:solidFill>
                  <a:srgbClr val="FFFFFF"/>
                </a:solidFill>
                <a:effectLst/>
                <a:latin typeface="Cambria" panose="02040503050406030204" pitchFamily="18" charset="0"/>
                <a:ea typeface="Cambria" panose="02040503050406030204" pitchFamily="18" charset="0"/>
              </a:rPr>
              <a:t>una</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griglieria</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parigina</a:t>
            </a:r>
            <a:r>
              <a:rPr lang="en-US" sz="1600" b="0" i="0" kern="1200" dirty="0">
                <a:solidFill>
                  <a:srgbClr val="FFFFFF"/>
                </a:solidFill>
                <a:effectLst/>
                <a:latin typeface="Cambria" panose="02040503050406030204" pitchFamily="18" charset="0"/>
                <a:ea typeface="Cambria" panose="02040503050406030204" pitchFamily="18" charset="0"/>
              </a:rPr>
              <a:t> in </a:t>
            </a:r>
            <a:r>
              <a:rPr lang="en-US" sz="1600" b="0" i="0" kern="1200" dirty="0" err="1">
                <a:solidFill>
                  <a:srgbClr val="FFFFFF"/>
                </a:solidFill>
                <a:effectLst/>
                <a:latin typeface="Cambria" panose="02040503050406030204" pitchFamily="18" charset="0"/>
                <a:ea typeface="Cambria" panose="02040503050406030204" pitchFamily="18" charset="0"/>
              </a:rPr>
              <a:t>cambio</a:t>
            </a:r>
            <a:r>
              <a:rPr lang="en-US" sz="1600" b="0" i="0" kern="1200" dirty="0">
                <a:solidFill>
                  <a:srgbClr val="FFFFFF"/>
                </a:solidFill>
                <a:effectLst/>
                <a:latin typeface="Cambria" panose="02040503050406030204" pitchFamily="18" charset="0"/>
                <a:ea typeface="Cambria" panose="02040503050406030204" pitchFamily="18" charset="0"/>
              </a:rPr>
              <a:t> di </a:t>
            </a:r>
            <a:r>
              <a:rPr lang="en-US" sz="1600" b="0" i="0" kern="1200" dirty="0" err="1">
                <a:solidFill>
                  <a:srgbClr val="FFFFFF"/>
                </a:solidFill>
                <a:effectLst/>
                <a:latin typeface="Cambria" panose="02040503050406030204" pitchFamily="18" charset="0"/>
                <a:ea typeface="Cambria" panose="02040503050406030204" pitchFamily="18" charset="0"/>
              </a:rPr>
              <a:t>vitto</a:t>
            </a:r>
            <a:r>
              <a:rPr lang="en-US" sz="1600" b="0" i="0" kern="1200" dirty="0">
                <a:solidFill>
                  <a:srgbClr val="FFFFFF"/>
                </a:solidFill>
                <a:effectLst/>
                <a:latin typeface="Cambria" panose="02040503050406030204" pitchFamily="18" charset="0"/>
                <a:ea typeface="Cambria" panose="02040503050406030204" pitchFamily="18" charset="0"/>
              </a:rPr>
              <a:t> e </a:t>
            </a:r>
            <a:r>
              <a:rPr lang="en-US" sz="1600" b="0" i="0" kern="1200" dirty="0" err="1">
                <a:solidFill>
                  <a:srgbClr val="FFFFFF"/>
                </a:solidFill>
                <a:effectLst/>
                <a:latin typeface="Cambria" panose="02040503050406030204" pitchFamily="18" charset="0"/>
                <a:ea typeface="Cambria" panose="02040503050406030204" pitchFamily="18" charset="0"/>
              </a:rPr>
              <a:t>alloggio</a:t>
            </a:r>
            <a:r>
              <a:rPr lang="en-US" sz="1600" b="0" i="0" kern="1200" dirty="0">
                <a:solidFill>
                  <a:srgbClr val="FFFFFF"/>
                </a:solidFill>
                <a:effectLst/>
                <a:latin typeface="Cambria" panose="02040503050406030204" pitchFamily="18" charset="0"/>
                <a:ea typeface="Cambria" panose="02040503050406030204" pitchFamily="18" charset="0"/>
              </a:rPr>
              <a:t>. Nel 1798 </a:t>
            </a:r>
            <a:r>
              <a:rPr lang="en-US" sz="1600" b="0" i="0" kern="1200" dirty="0" err="1">
                <a:solidFill>
                  <a:srgbClr val="FFFFFF"/>
                </a:solidFill>
                <a:effectLst/>
                <a:latin typeface="Cambria" panose="02040503050406030204" pitchFamily="18" charset="0"/>
                <a:ea typeface="Cambria" panose="02040503050406030204" pitchFamily="18" charset="0"/>
              </a:rPr>
              <a:t>divenne</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apprendista</a:t>
            </a:r>
            <a:r>
              <a:rPr lang="en-US" sz="1600" b="0" i="0" kern="1200" dirty="0">
                <a:solidFill>
                  <a:srgbClr val="FFFFFF"/>
                </a:solidFill>
                <a:effectLst/>
                <a:latin typeface="Cambria" panose="02040503050406030204" pitchFamily="18" charset="0"/>
                <a:ea typeface="Cambria" panose="02040503050406030204" pitchFamily="18" charset="0"/>
              </a:rPr>
              <a:t> di Sylvain Bailly, un </a:t>
            </a:r>
            <a:r>
              <a:rPr lang="en-US" sz="1600" b="0" i="0" kern="1200" dirty="0" err="1">
                <a:solidFill>
                  <a:srgbClr val="FFFFFF"/>
                </a:solidFill>
                <a:effectLst/>
                <a:latin typeface="Cambria" panose="02040503050406030204" pitchFamily="18" charset="0"/>
                <a:ea typeface="Cambria" panose="02040503050406030204" pitchFamily="18" charset="0"/>
              </a:rPr>
              <a:t>celebre</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1" kern="1200" dirty="0">
                <a:solidFill>
                  <a:srgbClr val="FFFFFF"/>
                </a:solidFill>
                <a:effectLst/>
                <a:latin typeface="Cambria" panose="02040503050406030204" pitchFamily="18" charset="0"/>
                <a:ea typeface="Cambria" panose="02040503050406030204" pitchFamily="18" charset="0"/>
              </a:rPr>
              <a:t>pâtissier</a:t>
            </a:r>
            <a:r>
              <a:rPr lang="en-US" sz="1600" b="0" i="0" kern="1200" dirty="0">
                <a:solidFill>
                  <a:srgbClr val="FFFFFF"/>
                </a:solidFill>
                <a:effectLst/>
                <a:latin typeface="Cambria" panose="02040503050406030204" pitchFamily="18" charset="0"/>
                <a:ea typeface="Cambria" panose="02040503050406030204" pitchFamily="18" charset="0"/>
              </a:rPr>
              <a:t> il cui </a:t>
            </a:r>
            <a:r>
              <a:rPr lang="en-US" sz="1600" b="0" i="0" kern="1200" dirty="0" err="1">
                <a:solidFill>
                  <a:srgbClr val="FFFFFF"/>
                </a:solidFill>
                <a:effectLst/>
                <a:latin typeface="Cambria" panose="02040503050406030204" pitchFamily="18" charset="0"/>
                <a:ea typeface="Cambria" panose="02040503050406030204" pitchFamily="18" charset="0"/>
              </a:rPr>
              <a:t>negozio</a:t>
            </a:r>
            <a:r>
              <a:rPr lang="en-US" sz="1600" b="0" i="0" kern="1200" dirty="0">
                <a:solidFill>
                  <a:srgbClr val="FFFFFF"/>
                </a:solidFill>
                <a:effectLst/>
                <a:latin typeface="Cambria" panose="02040503050406030204" pitchFamily="18" charset="0"/>
                <a:ea typeface="Cambria" panose="02040503050406030204" pitchFamily="18" charset="0"/>
              </a:rPr>
              <a:t> era </a:t>
            </a:r>
            <a:r>
              <a:rPr lang="en-US" sz="1600" b="0" i="0" kern="1200" dirty="0" err="1">
                <a:solidFill>
                  <a:srgbClr val="FFFFFF"/>
                </a:solidFill>
                <a:effectLst/>
                <a:latin typeface="Cambria" panose="02040503050406030204" pitchFamily="18" charset="0"/>
                <a:ea typeface="Cambria" panose="02040503050406030204" pitchFamily="18" charset="0"/>
              </a:rPr>
              <a:t>nei</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pressi</a:t>
            </a:r>
            <a:r>
              <a:rPr lang="en-US" sz="1600" b="0" i="0" kern="1200" dirty="0">
                <a:solidFill>
                  <a:srgbClr val="FFFFFF"/>
                </a:solidFill>
                <a:effectLst/>
                <a:latin typeface="Cambria" panose="02040503050406030204" pitchFamily="18" charset="0"/>
                <a:ea typeface="Cambria" panose="02040503050406030204" pitchFamily="18" charset="0"/>
              </a:rPr>
              <a:t> del Palais-Royal. Bailly ne </a:t>
            </a:r>
            <a:r>
              <a:rPr lang="en-US" sz="1600" b="0" i="0" kern="1200" dirty="0" err="1">
                <a:solidFill>
                  <a:srgbClr val="FFFFFF"/>
                </a:solidFill>
                <a:effectLst/>
                <a:latin typeface="Cambria" panose="02040503050406030204" pitchFamily="18" charset="0"/>
                <a:ea typeface="Cambria" panose="02040503050406030204" pitchFamily="18" charset="0"/>
              </a:rPr>
              <a:t>riconobbe</a:t>
            </a:r>
            <a:r>
              <a:rPr lang="en-US" sz="1600" b="0" i="0" kern="1200" dirty="0">
                <a:solidFill>
                  <a:srgbClr val="FFFFFF"/>
                </a:solidFill>
                <a:effectLst/>
                <a:latin typeface="Cambria" panose="02040503050406030204" pitchFamily="18" charset="0"/>
                <a:ea typeface="Cambria" panose="02040503050406030204" pitchFamily="18" charset="0"/>
              </a:rPr>
              <a:t> il </a:t>
            </a:r>
            <a:r>
              <a:rPr lang="en-US" sz="1600" b="0" i="0" kern="1200" dirty="0" err="1">
                <a:solidFill>
                  <a:srgbClr val="FFFFFF"/>
                </a:solidFill>
                <a:effectLst/>
                <a:latin typeface="Cambria" panose="02040503050406030204" pitchFamily="18" charset="0"/>
                <a:ea typeface="Cambria" panose="02040503050406030204" pitchFamily="18" charset="0"/>
              </a:rPr>
              <a:t>talento</a:t>
            </a:r>
            <a:r>
              <a:rPr lang="en-US" sz="1600" b="0" i="0" kern="1200" dirty="0">
                <a:solidFill>
                  <a:srgbClr val="FFFFFF"/>
                </a:solidFill>
                <a:effectLst/>
                <a:latin typeface="Cambria" panose="02040503050406030204" pitchFamily="18" charset="0"/>
                <a:ea typeface="Cambria" panose="02040503050406030204" pitchFamily="18" charset="0"/>
              </a:rPr>
              <a:t> e </a:t>
            </a:r>
            <a:r>
              <a:rPr lang="en-US" sz="1600" b="0" i="0" kern="1200" dirty="0" err="1">
                <a:solidFill>
                  <a:srgbClr val="FFFFFF"/>
                </a:solidFill>
                <a:effectLst/>
                <a:latin typeface="Cambria" panose="02040503050406030204" pitchFamily="18" charset="0"/>
                <a:ea typeface="Cambria" panose="02040503050406030204" pitchFamily="18" charset="0"/>
              </a:rPr>
              <a:t>l'ambizione</a:t>
            </a:r>
            <a:r>
              <a:rPr lang="en-US" sz="1600" b="0" i="0" kern="1200" dirty="0">
                <a:solidFill>
                  <a:srgbClr val="FFFFFF"/>
                </a:solidFill>
                <a:effectLst/>
                <a:latin typeface="Cambria" panose="02040503050406030204" pitchFamily="18" charset="0"/>
                <a:ea typeface="Cambria" panose="02040503050406030204" pitchFamily="18" charset="0"/>
              </a:rPr>
              <a:t>.</a:t>
            </a:r>
            <a:br>
              <a:rPr lang="en-US" sz="1600" b="0" i="0" kern="1200" dirty="0">
                <a:solidFill>
                  <a:srgbClr val="FFFFFF"/>
                </a:solidFill>
                <a:effectLst/>
                <a:latin typeface="Cambria" panose="02040503050406030204" pitchFamily="18" charset="0"/>
                <a:ea typeface="Cambria" panose="02040503050406030204" pitchFamily="18" charset="0"/>
              </a:rPr>
            </a:br>
            <a:r>
              <a:rPr lang="en-US" sz="1600" b="0" i="0" kern="1200" dirty="0">
                <a:solidFill>
                  <a:srgbClr val="FFFFFF"/>
                </a:solidFill>
                <a:effectLst/>
                <a:latin typeface="Cambria" panose="02040503050406030204" pitchFamily="18" charset="0"/>
                <a:ea typeface="Cambria" panose="02040503050406030204" pitchFamily="18" charset="0"/>
              </a:rPr>
              <a:t>Carême </a:t>
            </a:r>
            <a:r>
              <a:rPr lang="en-US" sz="1600" b="0" i="0" kern="1200" dirty="0" err="1">
                <a:solidFill>
                  <a:srgbClr val="FFFFFF"/>
                </a:solidFill>
                <a:effectLst/>
                <a:latin typeface="Cambria" panose="02040503050406030204" pitchFamily="18" charset="0"/>
                <a:ea typeface="Cambria" panose="02040503050406030204" pitchFamily="18" charset="0"/>
              </a:rPr>
              <a:t>divenne</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famoso</a:t>
            </a:r>
            <a:r>
              <a:rPr lang="en-US" sz="1600" b="0" i="0" kern="1200" dirty="0">
                <a:solidFill>
                  <a:srgbClr val="FFFFFF"/>
                </a:solidFill>
                <a:effectLst/>
                <a:latin typeface="Cambria" panose="02040503050406030204" pitchFamily="18" charset="0"/>
                <a:ea typeface="Cambria" panose="02040503050406030204" pitchFamily="18" charset="0"/>
              </a:rPr>
              <a:t> per i </a:t>
            </a:r>
            <a:r>
              <a:rPr lang="en-US" sz="1600" b="0" i="0" kern="1200" dirty="0" err="1">
                <a:solidFill>
                  <a:srgbClr val="FFFFFF"/>
                </a:solidFill>
                <a:effectLst/>
                <a:latin typeface="Cambria" panose="02040503050406030204" pitchFamily="18" charset="0"/>
                <a:ea typeface="Cambria" panose="02040503050406030204" pitchFamily="18" charset="0"/>
              </a:rPr>
              <a:t>suoi</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i="1" dirty="0">
                <a:solidFill>
                  <a:srgbClr val="FFFFFF"/>
                </a:solidFill>
                <a:latin typeface="Cambria" panose="02040503050406030204" pitchFamily="18" charset="0"/>
                <a:ea typeface="Cambria" panose="02040503050406030204" pitchFamily="18" charset="0"/>
              </a:rPr>
              <a:t>croquembouche</a:t>
            </a:r>
            <a:r>
              <a:rPr lang="en-US" sz="1600" dirty="0">
                <a:solidFill>
                  <a:srgbClr val="FFFFFF"/>
                </a:solidFill>
                <a:latin typeface="Cambria" panose="02040503050406030204" pitchFamily="18" charset="0"/>
                <a:ea typeface="Cambria" panose="02040503050406030204" pitchFamily="18" charset="0"/>
              </a:rPr>
              <a:t> </a:t>
            </a:r>
            <a:r>
              <a:rPr lang="en-US" sz="1600" b="0" i="0" kern="1200" dirty="0">
                <a:solidFill>
                  <a:srgbClr val="FFFFFF"/>
                </a:solidFill>
                <a:effectLst/>
                <a:latin typeface="Cambria" panose="02040503050406030204" pitchFamily="18" charset="0"/>
                <a:ea typeface="Cambria" panose="02040503050406030204" pitchFamily="18" charset="0"/>
              </a:rPr>
              <a:t>e </a:t>
            </a:r>
            <a:r>
              <a:rPr lang="en-US" sz="1600" b="0" i="0" kern="1200" dirty="0" err="1">
                <a:solidFill>
                  <a:srgbClr val="FFFFFF"/>
                </a:solidFill>
                <a:effectLst/>
                <a:latin typeface="Cambria" panose="02040503050406030204" pitchFamily="18" charset="0"/>
                <a:ea typeface="Cambria" panose="02040503050406030204" pitchFamily="18" charset="0"/>
              </a:rPr>
              <a:t>altre</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1" kern="1200" dirty="0">
                <a:solidFill>
                  <a:srgbClr val="FFFFFF"/>
                </a:solidFill>
                <a:effectLst/>
                <a:latin typeface="Cambria" panose="02040503050406030204" pitchFamily="18" charset="0"/>
                <a:ea typeface="Cambria" panose="02040503050406030204" pitchFamily="18" charset="0"/>
              </a:rPr>
              <a:t>pièce montée</a:t>
            </a:r>
            <a:r>
              <a:rPr lang="en-US" sz="1600" b="0" i="0" kern="1200" dirty="0">
                <a:solidFill>
                  <a:srgbClr val="FFFFFF"/>
                </a:solidFill>
                <a:effectLst/>
                <a:latin typeface="Cambria" panose="02040503050406030204" pitchFamily="18" charset="0"/>
                <a:ea typeface="Cambria" panose="02040503050406030204" pitchFamily="18" charset="0"/>
              </a:rPr>
              <a:t>, elaborate </a:t>
            </a:r>
            <a:r>
              <a:rPr lang="en-US" sz="1600" b="0" i="0" kern="1200" dirty="0" err="1">
                <a:solidFill>
                  <a:srgbClr val="FFFFFF"/>
                </a:solidFill>
                <a:effectLst/>
                <a:latin typeface="Cambria" panose="02040503050406030204" pitchFamily="18" charset="0"/>
                <a:ea typeface="Cambria" panose="02040503050406030204" pitchFamily="18" charset="0"/>
              </a:rPr>
              <a:t>preparazioni</a:t>
            </a:r>
            <a:r>
              <a:rPr lang="en-US" sz="1600" b="0" i="0" kern="1200" dirty="0">
                <a:solidFill>
                  <a:srgbClr val="FFFFFF"/>
                </a:solidFill>
                <a:effectLst/>
                <a:latin typeface="Cambria" panose="02040503050406030204" pitchFamily="18" charset="0"/>
                <a:ea typeface="Cambria" panose="02040503050406030204" pitchFamily="18" charset="0"/>
              </a:rPr>
              <a:t> di </a:t>
            </a:r>
            <a:r>
              <a:rPr lang="en-US" sz="1600" b="0" i="0" kern="1200" dirty="0" err="1">
                <a:solidFill>
                  <a:srgbClr val="FFFFFF"/>
                </a:solidFill>
                <a:effectLst/>
                <a:latin typeface="Cambria" panose="02040503050406030204" pitchFamily="18" charset="0"/>
                <a:ea typeface="Cambria" panose="02040503050406030204" pitchFamily="18" charset="0"/>
              </a:rPr>
              <a:t>pasticceria</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spesso</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alte</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oltre</a:t>
            </a:r>
            <a:r>
              <a:rPr lang="en-US" sz="1600" b="0" i="0" kern="1200" dirty="0">
                <a:solidFill>
                  <a:srgbClr val="FFFFFF"/>
                </a:solidFill>
                <a:effectLst/>
                <a:latin typeface="Cambria" panose="02040503050406030204" pitchFamily="18" charset="0"/>
                <a:ea typeface="Cambria" panose="02040503050406030204" pitchFamily="18" charset="0"/>
              </a:rPr>
              <a:t> un metro, </a:t>
            </a:r>
            <a:r>
              <a:rPr lang="en-US" sz="1600" b="0" i="0" kern="1200" dirty="0" err="1">
                <a:solidFill>
                  <a:srgbClr val="FFFFFF"/>
                </a:solidFill>
                <a:effectLst/>
                <a:latin typeface="Cambria" panose="02040503050406030204" pitchFamily="18" charset="0"/>
                <a:ea typeface="Cambria" panose="02040503050406030204" pitchFamily="18" charset="0"/>
              </a:rPr>
              <a:t>utilizzate</a:t>
            </a:r>
            <a:r>
              <a:rPr lang="en-US" sz="1600" b="0" i="0" kern="1200" dirty="0">
                <a:solidFill>
                  <a:srgbClr val="FFFFFF"/>
                </a:solidFill>
                <a:effectLst/>
                <a:latin typeface="Cambria" panose="02040503050406030204" pitchFamily="18" charset="0"/>
                <a:ea typeface="Cambria" panose="02040503050406030204" pitchFamily="18" charset="0"/>
              </a:rPr>
              <a:t> come </a:t>
            </a:r>
            <a:r>
              <a:rPr lang="en-US" sz="1600" b="0" i="0" kern="1200" dirty="0" err="1">
                <a:solidFill>
                  <a:srgbClr val="FFFFFF"/>
                </a:solidFill>
                <a:effectLst/>
                <a:latin typeface="Cambria" panose="02040503050406030204" pitchFamily="18" charset="0"/>
                <a:ea typeface="Cambria" panose="02040503050406030204" pitchFamily="18" charset="0"/>
              </a:rPr>
              <a:t>centrotavola</a:t>
            </a:r>
            <a:r>
              <a:rPr lang="en-US" sz="1600" b="0" i="0" kern="1200" dirty="0">
                <a:solidFill>
                  <a:srgbClr val="FFFFFF"/>
                </a:solidFill>
                <a:effectLst/>
                <a:latin typeface="Cambria" panose="02040503050406030204" pitchFamily="18" charset="0"/>
                <a:ea typeface="Cambria" panose="02040503050406030204" pitchFamily="18" charset="0"/>
              </a:rPr>
              <a:t> e </a:t>
            </a:r>
            <a:r>
              <a:rPr lang="en-US" sz="1600" b="0" i="0" kern="1200" dirty="0" err="1">
                <a:solidFill>
                  <a:srgbClr val="FFFFFF"/>
                </a:solidFill>
                <a:effectLst/>
                <a:latin typeface="Cambria" panose="02040503050406030204" pitchFamily="18" charset="0"/>
                <a:ea typeface="Cambria" panose="02040503050406030204" pitchFamily="18" charset="0"/>
              </a:rPr>
              <a:t>fatte</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interamente</a:t>
            </a:r>
            <a:r>
              <a:rPr lang="en-US" sz="1600" b="0" i="0" kern="1200" dirty="0">
                <a:solidFill>
                  <a:srgbClr val="FFFFFF"/>
                </a:solidFill>
                <a:effectLst/>
                <a:latin typeface="Cambria" panose="02040503050406030204" pitchFamily="18" charset="0"/>
                <a:ea typeface="Cambria" panose="02040503050406030204" pitchFamily="18" charset="0"/>
              </a:rPr>
              <a:t> di </a:t>
            </a:r>
            <a:r>
              <a:rPr lang="en-US" sz="1600" b="0" i="0" kern="1200" dirty="0" err="1">
                <a:solidFill>
                  <a:srgbClr val="FFFFFF"/>
                </a:solidFill>
                <a:effectLst/>
                <a:latin typeface="Cambria" panose="02040503050406030204" pitchFamily="18" charset="0"/>
                <a:ea typeface="Cambria" panose="02040503050406030204" pitchFamily="18" charset="0"/>
              </a:rPr>
              <a:t>zucchero</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marzapane</a:t>
            </a:r>
            <a:r>
              <a:rPr lang="en-US" sz="1600" b="0" i="0" kern="1200" dirty="0">
                <a:solidFill>
                  <a:srgbClr val="FFFFFF"/>
                </a:solidFill>
                <a:effectLst/>
                <a:latin typeface="Cambria" panose="02040503050406030204" pitchFamily="18" charset="0"/>
                <a:ea typeface="Cambria" panose="02040503050406030204" pitchFamily="18" charset="0"/>
              </a:rPr>
              <a:t> e </a:t>
            </a:r>
            <a:r>
              <a:rPr lang="en-US" sz="1600" b="0" i="0" kern="1200" dirty="0" err="1">
                <a:solidFill>
                  <a:srgbClr val="FFFFFF"/>
                </a:solidFill>
                <a:effectLst/>
                <a:latin typeface="Cambria" panose="02040503050406030204" pitchFamily="18" charset="0"/>
                <a:ea typeface="Cambria" panose="02040503050406030204" pitchFamily="18" charset="0"/>
              </a:rPr>
              <a:t>prodotti</a:t>
            </a:r>
            <a:r>
              <a:rPr lang="en-US" sz="1600" b="0" i="0" kern="1200" dirty="0">
                <a:solidFill>
                  <a:srgbClr val="FFFFFF"/>
                </a:solidFill>
                <a:effectLst/>
                <a:latin typeface="Cambria" panose="02040503050406030204" pitchFamily="18" charset="0"/>
                <a:ea typeface="Cambria" panose="02040503050406030204" pitchFamily="18" charset="0"/>
              </a:rPr>
              <a:t> di </a:t>
            </a:r>
            <a:r>
              <a:rPr lang="en-US" sz="1600" b="0" i="0" kern="1200" dirty="0" err="1">
                <a:solidFill>
                  <a:srgbClr val="FFFFFF"/>
                </a:solidFill>
                <a:effectLst/>
                <a:latin typeface="Cambria" panose="02040503050406030204" pitchFamily="18" charset="0"/>
                <a:ea typeface="Cambria" panose="02040503050406030204" pitchFamily="18" charset="0"/>
              </a:rPr>
              <a:t>pasticceria</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che</a:t>
            </a:r>
            <a:r>
              <a:rPr lang="en-US" sz="1600" b="0" i="0" kern="1200" dirty="0">
                <a:solidFill>
                  <a:srgbClr val="FFFFFF"/>
                </a:solidFill>
                <a:effectLst/>
                <a:latin typeface="Cambria" panose="02040503050406030204" pitchFamily="18" charset="0"/>
                <a:ea typeface="Cambria" panose="02040503050406030204" pitchFamily="18" charset="0"/>
              </a:rPr>
              <a:t> Bailly </a:t>
            </a:r>
            <a:r>
              <a:rPr lang="en-US" sz="1600" b="0" i="0" kern="1200" dirty="0" err="1">
                <a:solidFill>
                  <a:srgbClr val="FFFFFF"/>
                </a:solidFill>
                <a:effectLst/>
                <a:latin typeface="Cambria" panose="02040503050406030204" pitchFamily="18" charset="0"/>
                <a:ea typeface="Cambria" panose="02040503050406030204" pitchFamily="18" charset="0"/>
              </a:rPr>
              <a:t>esponeva</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nella</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vetrina</a:t>
            </a:r>
            <a:r>
              <a:rPr lang="en-US" sz="1600" b="0" i="0" kern="1200" dirty="0">
                <a:solidFill>
                  <a:srgbClr val="FFFFFF"/>
                </a:solidFill>
                <a:effectLst/>
                <a:latin typeface="Cambria" panose="02040503050406030204" pitchFamily="18" charset="0"/>
                <a:ea typeface="Cambria" panose="02040503050406030204" pitchFamily="18" charset="0"/>
              </a:rPr>
              <a:t> del </a:t>
            </a:r>
            <a:r>
              <a:rPr lang="en-US" sz="1600" b="0" i="0" kern="1200" dirty="0" err="1">
                <a:solidFill>
                  <a:srgbClr val="FFFFFF"/>
                </a:solidFill>
                <a:effectLst/>
                <a:latin typeface="Cambria" panose="02040503050406030204" pitchFamily="18" charset="0"/>
                <a:ea typeface="Cambria" panose="02040503050406030204" pitchFamily="18" charset="0"/>
              </a:rPr>
              <a:t>negozio</a:t>
            </a:r>
            <a:br>
              <a:rPr lang="en-US" sz="1600" b="0" i="0" kern="1200" dirty="0">
                <a:solidFill>
                  <a:srgbClr val="FFFFFF"/>
                </a:solidFill>
                <a:effectLst/>
                <a:latin typeface="Cambria" panose="02040503050406030204" pitchFamily="18" charset="0"/>
                <a:ea typeface="Cambria" panose="02040503050406030204" pitchFamily="18" charset="0"/>
              </a:rPr>
            </a:br>
            <a:r>
              <a:rPr lang="en-US" sz="1600" b="0" i="0" kern="1200" dirty="0">
                <a:solidFill>
                  <a:srgbClr val="FFFFFF"/>
                </a:solidFill>
                <a:effectLst/>
                <a:latin typeface="Cambria" panose="02040503050406030204" pitchFamily="18" charset="0"/>
                <a:ea typeface="Cambria" panose="02040503050406030204" pitchFamily="18" charset="0"/>
              </a:rPr>
              <a:t>La prima </a:t>
            </a:r>
            <a:r>
              <a:rPr lang="en-US" sz="1600" b="0" i="0" kern="1200" dirty="0" err="1">
                <a:solidFill>
                  <a:srgbClr val="FFFFFF"/>
                </a:solidFill>
                <a:effectLst/>
                <a:latin typeface="Cambria" panose="02040503050406030204" pitchFamily="18" charset="0"/>
                <a:ea typeface="Cambria" panose="02040503050406030204" pitchFamily="18" charset="0"/>
              </a:rPr>
              <a:t>posizione</a:t>
            </a:r>
            <a:r>
              <a:rPr lang="en-US" sz="1600" b="0" i="0" kern="1200" dirty="0">
                <a:solidFill>
                  <a:srgbClr val="FFFFFF"/>
                </a:solidFill>
                <a:effectLst/>
                <a:latin typeface="Cambria" panose="02040503050406030204" pitchFamily="18" charset="0"/>
                <a:ea typeface="Cambria" panose="02040503050406030204" pitchFamily="18" charset="0"/>
              </a:rPr>
              <a:t> di </a:t>
            </a:r>
            <a:r>
              <a:rPr lang="en-US" sz="1600" b="0" i="0" kern="1200" dirty="0" err="1">
                <a:solidFill>
                  <a:srgbClr val="FFFFFF"/>
                </a:solidFill>
                <a:effectLst/>
                <a:latin typeface="Cambria" panose="02040503050406030204" pitchFamily="18" charset="0"/>
                <a:ea typeface="Cambria" panose="02040503050406030204" pitchFamily="18" charset="0"/>
              </a:rPr>
              <a:t>prestigio</a:t>
            </a:r>
            <a:r>
              <a:rPr lang="en-US" sz="1600" b="0" i="0" kern="1200" dirty="0">
                <a:solidFill>
                  <a:srgbClr val="FFFFFF"/>
                </a:solidFill>
                <a:effectLst/>
                <a:latin typeface="Cambria" panose="02040503050406030204" pitchFamily="18" charset="0"/>
                <a:ea typeface="Cambria" panose="02040503050406030204" pitchFamily="18" charset="0"/>
              </a:rPr>
              <a:t> di Carême fu </a:t>
            </a:r>
            <a:r>
              <a:rPr lang="en-US" sz="1600" b="0" i="0" kern="1200" dirty="0" err="1">
                <a:solidFill>
                  <a:srgbClr val="FFFFFF"/>
                </a:solidFill>
                <a:effectLst/>
                <a:latin typeface="Cambria" panose="02040503050406030204" pitchFamily="18" charset="0"/>
                <a:ea typeface="Cambria" panose="02040503050406030204" pitchFamily="18" charset="0"/>
              </a:rPr>
              <a:t>quella</a:t>
            </a:r>
            <a:r>
              <a:rPr lang="en-US" sz="1600" b="0" i="0" kern="1200" dirty="0">
                <a:solidFill>
                  <a:srgbClr val="FFFFFF"/>
                </a:solidFill>
                <a:effectLst/>
                <a:latin typeface="Cambria" panose="02040503050406030204" pitchFamily="18" charset="0"/>
                <a:ea typeface="Cambria" panose="02040503050406030204" pitchFamily="18" charset="0"/>
              </a:rPr>
              <a:t> di </a:t>
            </a:r>
            <a:r>
              <a:rPr lang="en-US" sz="1600" b="0" i="1" kern="1200" dirty="0">
                <a:solidFill>
                  <a:srgbClr val="FFFFFF"/>
                </a:solidFill>
                <a:effectLst/>
                <a:latin typeface="Cambria" panose="02040503050406030204" pitchFamily="18" charset="0"/>
                <a:ea typeface="Cambria" panose="02040503050406030204" pitchFamily="18" charset="0"/>
              </a:rPr>
              <a:t>chef de cuisine</a:t>
            </a:r>
            <a:r>
              <a:rPr lang="en-US" sz="1600" b="0" i="0" kern="1200" dirty="0">
                <a:solidFill>
                  <a:srgbClr val="FFFFFF"/>
                </a:solidFill>
                <a:effectLst/>
                <a:latin typeface="Cambria" panose="02040503050406030204" pitchFamily="18" charset="0"/>
                <a:ea typeface="Cambria" panose="02040503050406030204" pitchFamily="18" charset="0"/>
              </a:rPr>
              <a:t> per Talleyrand </a:t>
            </a:r>
            <a:r>
              <a:rPr lang="en-US" sz="1600" b="0" i="0" kern="1200" dirty="0" err="1">
                <a:solidFill>
                  <a:srgbClr val="FFFFFF"/>
                </a:solidFill>
                <a:effectLst/>
                <a:latin typeface="Cambria" panose="02040503050406030204" pitchFamily="18" charset="0"/>
                <a:ea typeface="Cambria" panose="02040503050406030204" pitchFamily="18" charset="0"/>
              </a:rPr>
              <a:t>che</a:t>
            </a:r>
            <a:r>
              <a:rPr lang="en-US" sz="1600" b="0" i="0" kern="1200" dirty="0">
                <a:solidFill>
                  <a:srgbClr val="FFFFFF"/>
                </a:solidFill>
                <a:effectLst/>
                <a:latin typeface="Cambria" panose="02040503050406030204" pitchFamily="18" charset="0"/>
                <a:ea typeface="Cambria" panose="02040503050406030204" pitchFamily="18" charset="0"/>
              </a:rPr>
              <a:t> lo </a:t>
            </a:r>
            <a:r>
              <a:rPr lang="en-US" sz="1600" b="0" i="0" kern="1200" dirty="0" err="1">
                <a:solidFill>
                  <a:srgbClr val="FFFFFF"/>
                </a:solidFill>
                <a:effectLst/>
                <a:latin typeface="Cambria" panose="02040503050406030204" pitchFamily="18" charset="0"/>
                <a:ea typeface="Cambria" panose="02040503050406030204" pitchFamily="18" charset="0"/>
              </a:rPr>
              <a:t>incoraggiò</a:t>
            </a:r>
            <a:r>
              <a:rPr lang="en-US" sz="1600" b="0" i="0" kern="1200" dirty="0">
                <a:solidFill>
                  <a:srgbClr val="FFFFFF"/>
                </a:solidFill>
                <a:effectLst/>
                <a:latin typeface="Cambria" panose="02040503050406030204" pitchFamily="18" charset="0"/>
                <a:ea typeface="Cambria" panose="02040503050406030204" pitchFamily="18" charset="0"/>
              </a:rPr>
              <a:t> a </a:t>
            </a:r>
            <a:r>
              <a:rPr lang="en-US" sz="1600" b="0" i="0" kern="1200" dirty="0" err="1">
                <a:solidFill>
                  <a:srgbClr val="FFFFFF"/>
                </a:solidFill>
                <a:effectLst/>
                <a:latin typeface="Cambria" panose="02040503050406030204" pitchFamily="18" charset="0"/>
                <a:ea typeface="Cambria" panose="02040503050406030204" pitchFamily="18" charset="0"/>
              </a:rPr>
              <a:t>creare</a:t>
            </a:r>
            <a:r>
              <a:rPr lang="en-US" sz="1600" b="0" i="0" kern="1200" dirty="0">
                <a:solidFill>
                  <a:srgbClr val="FFFFFF"/>
                </a:solidFill>
                <a:effectLst/>
                <a:latin typeface="Cambria" panose="02040503050406030204" pitchFamily="18" charset="0"/>
                <a:ea typeface="Cambria" panose="02040503050406030204" pitchFamily="18" charset="0"/>
              </a:rPr>
              <a:t> un modo nuovo e </a:t>
            </a:r>
            <a:r>
              <a:rPr lang="en-US" sz="1600" b="0" i="0" kern="1200" dirty="0" err="1">
                <a:solidFill>
                  <a:srgbClr val="FFFFFF"/>
                </a:solidFill>
                <a:effectLst/>
                <a:latin typeface="Cambria" panose="02040503050406030204" pitchFamily="18" charset="0"/>
                <a:ea typeface="Cambria" panose="02040503050406030204" pitchFamily="18" charset="0"/>
              </a:rPr>
              <a:t>più</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raffinato</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nella</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preparazione</a:t>
            </a:r>
            <a:r>
              <a:rPr lang="en-US" sz="1600" b="0" i="0" kern="1200" dirty="0">
                <a:solidFill>
                  <a:srgbClr val="FFFFFF"/>
                </a:solidFill>
                <a:effectLst/>
                <a:latin typeface="Cambria" panose="02040503050406030204" pitchFamily="18" charset="0"/>
                <a:ea typeface="Cambria" panose="02040503050406030204" pitchFamily="18" charset="0"/>
              </a:rPr>
              <a:t> e </a:t>
            </a:r>
            <a:r>
              <a:rPr lang="en-US" sz="1600" b="0" i="0" kern="1200" dirty="0" err="1">
                <a:solidFill>
                  <a:srgbClr val="FFFFFF"/>
                </a:solidFill>
                <a:effectLst/>
                <a:latin typeface="Cambria" panose="02040503050406030204" pitchFamily="18" charset="0"/>
                <a:ea typeface="Cambria" panose="02040503050406030204" pitchFamily="18" charset="0"/>
              </a:rPr>
              <a:t>nella</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presentazione</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dei</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piatti</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utilizzando</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erbe</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aromatiche</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fresche</a:t>
            </a:r>
            <a:r>
              <a:rPr lang="en-US" sz="1600" b="0" i="0" kern="1200" dirty="0">
                <a:solidFill>
                  <a:srgbClr val="FFFFFF"/>
                </a:solidFill>
                <a:effectLst/>
                <a:latin typeface="Cambria" panose="02040503050406030204" pitchFamily="18" charset="0"/>
                <a:ea typeface="Cambria" panose="02040503050406030204" pitchFamily="18" charset="0"/>
              </a:rPr>
              <a:t>, verdure e </a:t>
            </a:r>
            <a:r>
              <a:rPr lang="en-US" sz="1600" b="0" i="0" kern="1200" dirty="0" err="1">
                <a:solidFill>
                  <a:srgbClr val="FFFFFF"/>
                </a:solidFill>
                <a:effectLst/>
                <a:latin typeface="Cambria" panose="02040503050406030204" pitchFamily="18" charset="0"/>
                <a:ea typeface="Cambria" panose="02040503050406030204" pitchFamily="18" charset="0"/>
              </a:rPr>
              <a:t>salse</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semplici</a:t>
            </a:r>
            <a:r>
              <a:rPr lang="en-US" sz="1600" b="0" i="0" kern="1200" dirty="0">
                <a:solidFill>
                  <a:srgbClr val="FFFFFF"/>
                </a:solidFill>
                <a:effectLst/>
                <a:latin typeface="Cambria" panose="02040503050406030204" pitchFamily="18" charset="0"/>
                <a:ea typeface="Cambria" panose="02040503050406030204" pitchFamily="18" charset="0"/>
              </a:rPr>
              <a:t> con </a:t>
            </a:r>
            <a:r>
              <a:rPr lang="en-US" sz="1600" b="0" i="0" kern="1200" dirty="0" err="1">
                <a:solidFill>
                  <a:srgbClr val="FFFFFF"/>
                </a:solidFill>
                <a:effectLst/>
                <a:latin typeface="Cambria" panose="02040503050406030204" pitchFamily="18" charset="0"/>
                <a:ea typeface="Cambria" panose="02040503050406030204" pitchFamily="18" charset="0"/>
              </a:rPr>
              <a:t>meno</a:t>
            </a:r>
            <a:r>
              <a:rPr lang="en-US" sz="1600" b="0" i="0" kern="1200" dirty="0">
                <a:solidFill>
                  <a:srgbClr val="FFFFFF"/>
                </a:solidFill>
                <a:effectLst/>
                <a:latin typeface="Cambria" panose="02040503050406030204" pitchFamily="18" charset="0"/>
                <a:ea typeface="Cambria" panose="02040503050406030204" pitchFamily="18" charset="0"/>
              </a:rPr>
              <a:t> </a:t>
            </a:r>
            <a:r>
              <a:rPr lang="en-US" sz="1600" b="0" i="0" kern="1200" dirty="0" err="1">
                <a:solidFill>
                  <a:srgbClr val="FFFFFF"/>
                </a:solidFill>
                <a:effectLst/>
                <a:latin typeface="Cambria" panose="02040503050406030204" pitchFamily="18" charset="0"/>
                <a:ea typeface="Cambria" panose="02040503050406030204" pitchFamily="18" charset="0"/>
              </a:rPr>
              <a:t>ingredienti</a:t>
            </a:r>
            <a:r>
              <a:rPr lang="en-US" sz="1600" b="0" i="0" kern="1200" dirty="0">
                <a:solidFill>
                  <a:srgbClr val="FFFFFF"/>
                </a:solidFill>
                <a:effectLst/>
                <a:latin typeface="Cambria" panose="02040503050406030204" pitchFamily="18" charset="0"/>
                <a:ea typeface="Cambria" panose="02040503050406030204" pitchFamily="18" charset="0"/>
              </a:rPr>
              <a:t>.</a:t>
            </a:r>
            <a:br>
              <a:rPr lang="en-US" sz="1600" b="0" i="0" kern="1200" dirty="0">
                <a:solidFill>
                  <a:srgbClr val="FFFFFF"/>
                </a:solidFill>
                <a:effectLst/>
                <a:latin typeface="Cambria" panose="02040503050406030204" pitchFamily="18" charset="0"/>
                <a:ea typeface="Cambria" panose="02040503050406030204" pitchFamily="18" charset="0"/>
              </a:rPr>
            </a:br>
            <a:endParaRPr lang="en-US" sz="1600" kern="1200" dirty="0">
              <a:solidFill>
                <a:srgbClr val="FFFFFF"/>
              </a:solidFill>
              <a:latin typeface="Cambria" panose="02040503050406030204" pitchFamily="18" charset="0"/>
              <a:ea typeface="Cambria" panose="02040503050406030204" pitchFamily="18" charset="0"/>
            </a:endParaRPr>
          </a:p>
        </p:txBody>
      </p:sp>
      <p:pic>
        <p:nvPicPr>
          <p:cNvPr id="1026" name="Picture 2">
            <a:extLst>
              <a:ext uri="{FF2B5EF4-FFF2-40B4-BE49-F238E27FC236}">
                <a16:creationId xmlns:a16="http://schemas.microsoft.com/office/drawing/2014/main" id="{1C4DDEA2-1EDD-5D71-3483-C510144243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027" b="24527"/>
          <a:stretch/>
        </p:blipFill>
        <p:spPr bwMode="auto">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617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isegni di Antoine Careme | Marie Antoine Careme">
            <a:extLst>
              <a:ext uri="{FF2B5EF4-FFF2-40B4-BE49-F238E27FC236}">
                <a16:creationId xmlns:a16="http://schemas.microsoft.com/office/drawing/2014/main" id="{E9B5C4F7-A350-0A94-D733-B845C969D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099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649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stretch>
            <a:fillRect/>
          </a:stretch>
        </p:blipFill>
        <p:spPr>
          <a:xfrm>
            <a:off x="175403" y="4791974"/>
            <a:ext cx="1738631" cy="1760483"/>
          </a:xfrm>
        </p:spPr>
      </p:pic>
      <p:sp>
        <p:nvSpPr>
          <p:cNvPr id="5" name="Titolo 4">
            <a:extLst>
              <a:ext uri="{FF2B5EF4-FFF2-40B4-BE49-F238E27FC236}">
                <a16:creationId xmlns:a16="http://schemas.microsoft.com/office/drawing/2014/main" id="{4F7BCFB5-39C5-D641-388D-D8EDDCC95F2E}"/>
              </a:ext>
            </a:extLst>
          </p:cNvPr>
          <p:cNvSpPr>
            <a:spLocks noGrp="1"/>
          </p:cNvSpPr>
          <p:nvPr>
            <p:ph type="title"/>
          </p:nvPr>
        </p:nvSpPr>
        <p:spPr>
          <a:xfrm>
            <a:off x="304800" y="443125"/>
            <a:ext cx="5586903" cy="989901"/>
          </a:xfrm>
        </p:spPr>
        <p:txBody>
          <a:bodyPr>
            <a:normAutofit fontScale="90000"/>
          </a:bodyPr>
          <a:lstStyle/>
          <a:p>
            <a:pPr algn="ctr"/>
            <a:r>
              <a:rPr lang="it-IT" b="0" i="0" dirty="0">
                <a:solidFill>
                  <a:srgbClr val="000000"/>
                </a:solidFill>
                <a:effectLst/>
                <a:latin typeface="Linux Libertine"/>
              </a:rPr>
              <a:t>Charles-Maurice de Talleyrand-Périgord</a:t>
            </a:r>
            <a:br>
              <a:rPr lang="it-IT" b="0" i="0" dirty="0">
                <a:solidFill>
                  <a:srgbClr val="000000"/>
                </a:solidFill>
                <a:effectLst/>
                <a:latin typeface="Linux Libertine"/>
              </a:rPr>
            </a:br>
            <a:endParaRPr lang="it-IT" dirty="0">
              <a:solidFill>
                <a:srgbClr val="D53B17"/>
              </a:solidFill>
              <a:latin typeface="Cambria" panose="02040503050406030204" pitchFamily="18" charset="0"/>
              <a:ea typeface="Cambria" panose="02040503050406030204" pitchFamily="18" charset="0"/>
            </a:endParaRPr>
          </a:p>
        </p:txBody>
      </p:sp>
      <p:pic>
        <p:nvPicPr>
          <p:cNvPr id="2050" name="Picture 2">
            <a:extLst>
              <a:ext uri="{FF2B5EF4-FFF2-40B4-BE49-F238E27FC236}">
                <a16:creationId xmlns:a16="http://schemas.microsoft.com/office/drawing/2014/main" id="{AC1C3043-AC19-6D63-7F47-4C523334C3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9350" y="0"/>
            <a:ext cx="4692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E33E1EC5-35E0-533A-3004-E94CB351B42B}"/>
              </a:ext>
            </a:extLst>
          </p:cNvPr>
          <p:cNvSpPr txBox="1"/>
          <p:nvPr/>
        </p:nvSpPr>
        <p:spPr>
          <a:xfrm>
            <a:off x="304800" y="1141234"/>
            <a:ext cx="6274627" cy="1569660"/>
          </a:xfrm>
          <a:prstGeom prst="rect">
            <a:avLst/>
          </a:prstGeom>
          <a:noFill/>
        </p:spPr>
        <p:txBody>
          <a:bodyPr wrap="square" rtlCol="0">
            <a:spAutoFit/>
          </a:bodyPr>
          <a:lstStyle/>
          <a:p>
            <a:pPr algn="l"/>
            <a:r>
              <a:rPr lang="it-IT" sz="1600" b="0" i="0" dirty="0">
                <a:solidFill>
                  <a:srgbClr val="202122"/>
                </a:solidFill>
                <a:effectLst/>
                <a:latin typeface="Cambria" panose="02040503050406030204" pitchFamily="18" charset="0"/>
                <a:ea typeface="Cambria" panose="02040503050406030204" pitchFamily="18" charset="0"/>
              </a:rPr>
              <a:t>Talleyrand è considerato tra i maggiori esponenti del camaleontismo e del realismo politico.</a:t>
            </a:r>
          </a:p>
          <a:p>
            <a:pPr algn="l"/>
            <a:r>
              <a:rPr lang="it-IT" sz="1600" b="0" i="0" dirty="0">
                <a:solidFill>
                  <a:srgbClr val="202122"/>
                </a:solidFill>
                <a:effectLst/>
                <a:latin typeface="Cambria" panose="02040503050406030204" pitchFamily="18" charset="0"/>
                <a:ea typeface="Cambria" panose="02040503050406030204" pitchFamily="18" charset="0"/>
              </a:rPr>
              <a:t>Nel corso della sua lunga carriera gli vennero affibbiati diversi soprannomi, tra cui i più noti furono "Il diavolo zoppo", "Il camaleonte" e "Lo stregone della diplomazia". </a:t>
            </a:r>
          </a:p>
          <a:p>
            <a:pPr algn="l"/>
            <a:endParaRPr lang="it-IT" sz="1600" dirty="0">
              <a:solidFill>
                <a:srgbClr val="202122"/>
              </a:solidFill>
              <a:latin typeface="Arial" panose="020B0604020202020204" pitchFamily="34" charset="0"/>
              <a:ea typeface="Cambria" panose="02040503050406030204" pitchFamily="18" charset="0"/>
            </a:endParaRPr>
          </a:p>
        </p:txBody>
      </p:sp>
      <p:sp>
        <p:nvSpPr>
          <p:cNvPr id="3" name="CasellaDiTesto 2">
            <a:extLst>
              <a:ext uri="{FF2B5EF4-FFF2-40B4-BE49-F238E27FC236}">
                <a16:creationId xmlns:a16="http://schemas.microsoft.com/office/drawing/2014/main" id="{4C9944B9-ED2D-1BD8-05B3-C3A33E3BB21F}"/>
              </a:ext>
            </a:extLst>
          </p:cNvPr>
          <p:cNvSpPr txBox="1"/>
          <p:nvPr/>
        </p:nvSpPr>
        <p:spPr>
          <a:xfrm>
            <a:off x="1785666" y="2530412"/>
            <a:ext cx="5633049" cy="3539430"/>
          </a:xfrm>
          <a:prstGeom prst="rect">
            <a:avLst/>
          </a:prstGeom>
          <a:noFill/>
        </p:spPr>
        <p:txBody>
          <a:bodyPr wrap="square" rtlCol="0">
            <a:spAutoFit/>
          </a:bodyPr>
          <a:lstStyle/>
          <a:p>
            <a:pPr algn="l"/>
            <a:r>
              <a:rPr lang="it-IT" sz="1600" b="0" i="0" dirty="0">
                <a:solidFill>
                  <a:srgbClr val="1B1E1F"/>
                </a:solidFill>
                <a:effectLst/>
                <a:latin typeface="Cambria" panose="02040503050406030204" pitchFamily="18" charset="0"/>
                <a:ea typeface="Cambria" panose="02040503050406030204" pitchFamily="18" charset="0"/>
              </a:rPr>
              <a:t>Ideatore di cene e balli ai quali tutti ambivano a partecipare, il principe di Benevento ebbe a servizio, non a caso, Marie-Antoine </a:t>
            </a:r>
            <a:r>
              <a:rPr lang="it-IT" sz="1600" b="0" i="0" dirty="0" err="1">
                <a:solidFill>
                  <a:srgbClr val="1B1E1F"/>
                </a:solidFill>
                <a:effectLst/>
                <a:latin typeface="Cambria" panose="02040503050406030204" pitchFamily="18" charset="0"/>
                <a:ea typeface="Cambria" panose="02040503050406030204" pitchFamily="18" charset="0"/>
              </a:rPr>
              <a:t>Carême</a:t>
            </a:r>
            <a:r>
              <a:rPr lang="it-IT" sz="1600" b="0" i="0" dirty="0">
                <a:solidFill>
                  <a:srgbClr val="1B1E1F"/>
                </a:solidFill>
                <a:effectLst/>
                <a:latin typeface="Cambria" panose="02040503050406030204" pitchFamily="18" charset="0"/>
                <a:ea typeface="Cambria" panose="02040503050406030204" pitchFamily="18" charset="0"/>
              </a:rPr>
              <a:t>, il cuoco dei re e il re dei cuochi, al quale lo legò una stima che durò fino alla morte. Due maestri che, insieme, collaborarono alla rivoluzione gastronomica tra i due secoli: l'arte culinaria di </a:t>
            </a:r>
            <a:r>
              <a:rPr lang="it-IT" sz="1600" b="0" i="0" dirty="0" err="1">
                <a:solidFill>
                  <a:srgbClr val="1B1E1F"/>
                </a:solidFill>
                <a:effectLst/>
                <a:latin typeface="Cambria" panose="02040503050406030204" pitchFamily="18" charset="0"/>
                <a:ea typeface="Cambria" panose="02040503050406030204" pitchFamily="18" charset="0"/>
              </a:rPr>
              <a:t>Carême</a:t>
            </a:r>
            <a:r>
              <a:rPr lang="it-IT" sz="1600" b="0" i="0" dirty="0">
                <a:solidFill>
                  <a:srgbClr val="1B1E1F"/>
                </a:solidFill>
                <a:effectLst/>
                <a:latin typeface="Cambria" panose="02040503050406030204" pitchFamily="18" charset="0"/>
                <a:ea typeface="Cambria" panose="02040503050406030204" pitchFamily="18" charset="0"/>
              </a:rPr>
              <a:t>, la sua creatività e la sua abilità si unirono all’eleganza, ai gusti raffinati e alla passione per la tavola del principe gourmand, codificando così un nuovo stile di cucina, più semplice rispetto a quella settecentesca ma dalle ricette raffinate e scenografiche, senza mai abbandonare la nostalgia per le “</a:t>
            </a:r>
            <a:r>
              <a:rPr lang="it-IT" sz="1600" b="0" i="0" dirty="0" err="1">
                <a:solidFill>
                  <a:srgbClr val="1B1E1F"/>
                </a:solidFill>
                <a:effectLst/>
                <a:latin typeface="Cambria" panose="02040503050406030204" pitchFamily="18" charset="0"/>
                <a:ea typeface="Cambria" panose="02040503050406030204" pitchFamily="18" charset="0"/>
              </a:rPr>
              <a:t>grandes</a:t>
            </a:r>
            <a:r>
              <a:rPr lang="it-IT" sz="1600" b="0" i="0" dirty="0">
                <a:solidFill>
                  <a:srgbClr val="1B1E1F"/>
                </a:solidFill>
                <a:effectLst/>
                <a:latin typeface="Cambria" panose="02040503050406030204" pitchFamily="18" charset="0"/>
                <a:ea typeface="Cambria" panose="02040503050406030204" pitchFamily="18" charset="0"/>
              </a:rPr>
              <a:t> </a:t>
            </a:r>
            <a:r>
              <a:rPr lang="it-IT" sz="1600" b="0" i="0" dirty="0" err="1">
                <a:solidFill>
                  <a:srgbClr val="1B1E1F"/>
                </a:solidFill>
                <a:effectLst/>
                <a:latin typeface="Cambria" panose="02040503050406030204" pitchFamily="18" charset="0"/>
                <a:ea typeface="Cambria" panose="02040503050406030204" pitchFamily="18" charset="0"/>
              </a:rPr>
              <a:t>tables</a:t>
            </a:r>
            <a:r>
              <a:rPr lang="it-IT" sz="1600" b="0" i="0" dirty="0">
                <a:solidFill>
                  <a:srgbClr val="1B1E1F"/>
                </a:solidFill>
                <a:effectLst/>
                <a:latin typeface="Cambria" panose="02040503050406030204" pitchFamily="18" charset="0"/>
                <a:ea typeface="Cambria" panose="02040503050406030204" pitchFamily="18" charset="0"/>
              </a:rPr>
              <a:t>” e “</a:t>
            </a:r>
            <a:r>
              <a:rPr lang="it-IT" sz="1600" b="0" i="0" dirty="0" err="1">
                <a:solidFill>
                  <a:srgbClr val="1B1E1F"/>
                </a:solidFill>
                <a:effectLst/>
                <a:latin typeface="Cambria" panose="02040503050406030204" pitchFamily="18" charset="0"/>
                <a:ea typeface="Cambria" panose="02040503050406030204" pitchFamily="18" charset="0"/>
              </a:rPr>
              <a:t>les</a:t>
            </a:r>
            <a:r>
              <a:rPr lang="it-IT" sz="1600" b="0" i="0" dirty="0">
                <a:solidFill>
                  <a:srgbClr val="1B1E1F"/>
                </a:solidFill>
                <a:effectLst/>
                <a:latin typeface="Cambria" panose="02040503050406030204" pitchFamily="18" charset="0"/>
                <a:ea typeface="Cambria" panose="02040503050406030204" pitchFamily="18" charset="0"/>
              </a:rPr>
              <a:t> </a:t>
            </a:r>
            <a:r>
              <a:rPr lang="it-IT" sz="1600" b="0" i="0" dirty="0" err="1">
                <a:solidFill>
                  <a:srgbClr val="1B1E1F"/>
                </a:solidFill>
                <a:effectLst/>
                <a:latin typeface="Cambria" panose="02040503050406030204" pitchFamily="18" charset="0"/>
                <a:ea typeface="Cambria" panose="02040503050406030204" pitchFamily="18" charset="0"/>
              </a:rPr>
              <a:t>grandes</a:t>
            </a:r>
            <a:r>
              <a:rPr lang="it-IT" sz="1600" b="0" i="0" dirty="0">
                <a:solidFill>
                  <a:srgbClr val="1B1E1F"/>
                </a:solidFill>
                <a:effectLst/>
                <a:latin typeface="Cambria" panose="02040503050406030204" pitchFamily="18" charset="0"/>
                <a:ea typeface="Cambria" panose="02040503050406030204" pitchFamily="18" charset="0"/>
              </a:rPr>
              <a:t> </a:t>
            </a:r>
            <a:r>
              <a:rPr lang="it-IT" sz="1600" b="0" i="0" dirty="0" err="1">
                <a:solidFill>
                  <a:srgbClr val="1B1E1F"/>
                </a:solidFill>
                <a:effectLst/>
                <a:latin typeface="Cambria" panose="02040503050406030204" pitchFamily="18" charset="0"/>
                <a:ea typeface="Cambria" panose="02040503050406030204" pitchFamily="18" charset="0"/>
              </a:rPr>
              <a:t>manières</a:t>
            </a:r>
            <a:r>
              <a:rPr lang="it-IT" sz="1600" b="0" i="0" dirty="0">
                <a:solidFill>
                  <a:srgbClr val="1B1E1F"/>
                </a:solidFill>
                <a:effectLst/>
                <a:latin typeface="Cambria" panose="02040503050406030204" pitchFamily="18" charset="0"/>
                <a:ea typeface="Cambria" panose="02040503050406030204" pitchFamily="18" charset="0"/>
              </a:rPr>
              <a:t>” dell’</a:t>
            </a:r>
            <a:r>
              <a:rPr lang="it-IT" sz="1600" b="0" i="1" dirty="0">
                <a:solidFill>
                  <a:srgbClr val="1B1E1F"/>
                </a:solidFill>
                <a:effectLst/>
                <a:latin typeface="Cambria" panose="02040503050406030204" pitchFamily="18" charset="0"/>
                <a:ea typeface="Cambria" panose="02040503050406030204" pitchFamily="18" charset="0"/>
              </a:rPr>
              <a:t>Ancien </a:t>
            </a:r>
            <a:r>
              <a:rPr lang="it-IT" sz="1600" b="0" i="1" dirty="0" err="1">
                <a:solidFill>
                  <a:srgbClr val="1B1E1F"/>
                </a:solidFill>
                <a:effectLst/>
                <a:latin typeface="Cambria" panose="02040503050406030204" pitchFamily="18" charset="0"/>
                <a:ea typeface="Cambria" panose="02040503050406030204" pitchFamily="18" charset="0"/>
              </a:rPr>
              <a:t>Régime</a:t>
            </a:r>
            <a:r>
              <a:rPr lang="it-IT" sz="1600" b="0" i="0" dirty="0">
                <a:solidFill>
                  <a:srgbClr val="1B1E1F"/>
                </a:solidFill>
                <a:effectLst/>
                <a:latin typeface="Cambria" panose="02040503050406030204" pitchFamily="18" charset="0"/>
                <a:ea typeface="Cambria" panose="02040503050406030204" pitchFamily="18" charset="0"/>
              </a:rPr>
              <a:t>. “Se non si è vissuto prima della Rivoluzione, non si conosce il paradiso”: questa una delle frasi celebri del nobile gourmet. </a:t>
            </a:r>
            <a:endParaRPr lang="it-IT" sz="1600" b="0" i="0" dirty="0">
              <a:solidFill>
                <a:srgbClr val="202122"/>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40346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3080">
            <a:extLst>
              <a:ext uri="{FF2B5EF4-FFF2-40B4-BE49-F238E27FC236}">
                <a16:creationId xmlns:a16="http://schemas.microsoft.com/office/drawing/2014/main" id="{0BCD8C04-CC7B-40EF-82EB-E9821F79BB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 y="2458"/>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p:cNvPicPr>
            <a:picLocks noGrp="1" noChangeAspect="1"/>
          </p:cNvPicPr>
          <p:nvPr>
            <p:ph idx="1"/>
          </p:nvPr>
        </p:nvPicPr>
        <p:blipFill rotWithShape="1">
          <a:blip r:embed="rId3">
            <a:alphaModFix amt="40000"/>
          </a:blip>
          <a:srcRect b="23068"/>
          <a:stretch/>
        </p:blipFill>
        <p:spPr>
          <a:xfrm>
            <a:off x="-170" y="10"/>
            <a:ext cx="8450317" cy="6857990"/>
          </a:xfrm>
          <a:prstGeom prst="rect">
            <a:avLst/>
          </a:prstGeom>
        </p:spPr>
      </p:pic>
      <p:sp>
        <p:nvSpPr>
          <p:cNvPr id="5" name="Titolo 4">
            <a:extLst>
              <a:ext uri="{FF2B5EF4-FFF2-40B4-BE49-F238E27FC236}">
                <a16:creationId xmlns:a16="http://schemas.microsoft.com/office/drawing/2014/main" id="{4F7BCFB5-39C5-D641-388D-D8EDDCC95F2E}"/>
              </a:ext>
            </a:extLst>
          </p:cNvPr>
          <p:cNvSpPr>
            <a:spLocks noGrp="1"/>
          </p:cNvSpPr>
          <p:nvPr>
            <p:ph type="title"/>
          </p:nvPr>
        </p:nvSpPr>
        <p:spPr>
          <a:xfrm>
            <a:off x="643467" y="643468"/>
            <a:ext cx="5738859" cy="1314642"/>
          </a:xfrm>
        </p:spPr>
        <p:txBody>
          <a:bodyPr vert="horz" lIns="91440" tIns="45720" rIns="91440" bIns="45720" rtlCol="0" anchor="b">
            <a:normAutofit/>
          </a:bodyPr>
          <a:lstStyle/>
          <a:p>
            <a:r>
              <a:rPr lang="en-US" b="0" i="0" kern="1200" dirty="0">
                <a:solidFill>
                  <a:srgbClr val="FFFFFF"/>
                </a:solidFill>
                <a:effectLst/>
                <a:latin typeface="Cambria" panose="02040503050406030204" pitchFamily="18" charset="0"/>
                <a:ea typeface="Cambria" panose="02040503050406030204" pitchFamily="18" charset="0"/>
              </a:rPr>
              <a:t>Antoine </a:t>
            </a:r>
            <a:r>
              <a:rPr lang="en-US" b="0" i="0" kern="1200" dirty="0" err="1">
                <a:solidFill>
                  <a:srgbClr val="FFFFFF"/>
                </a:solidFill>
                <a:effectLst/>
                <a:latin typeface="Cambria" panose="02040503050406030204" pitchFamily="18" charset="0"/>
                <a:ea typeface="Cambria" panose="02040503050406030204" pitchFamily="18" charset="0"/>
              </a:rPr>
              <a:t>Parmentier</a:t>
            </a:r>
            <a:br>
              <a:rPr lang="en-US" b="0" i="0" kern="1200" dirty="0">
                <a:solidFill>
                  <a:srgbClr val="FFFFFF"/>
                </a:solidFill>
                <a:effectLst/>
                <a:latin typeface="+mj-lt"/>
                <a:ea typeface="+mj-ea"/>
                <a:cs typeface="+mj-cs"/>
              </a:rPr>
            </a:br>
            <a:endParaRPr lang="en-US" kern="1200" dirty="0">
              <a:solidFill>
                <a:srgbClr val="FFFFFF"/>
              </a:solidFill>
              <a:latin typeface="+mj-lt"/>
              <a:ea typeface="+mj-ea"/>
              <a:cs typeface="+mj-cs"/>
            </a:endParaRPr>
          </a:p>
        </p:txBody>
      </p:sp>
      <p:pic>
        <p:nvPicPr>
          <p:cNvPr id="3074" name="Picture 2" descr="undefined">
            <a:extLst>
              <a:ext uri="{FF2B5EF4-FFF2-40B4-BE49-F238E27FC236}">
                <a16:creationId xmlns:a16="http://schemas.microsoft.com/office/drawing/2014/main" id="{D3FE4648-6E6A-4E0D-1DF0-16A0541BF7F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6265"/>
          <a:stretch/>
        </p:blipFill>
        <p:spPr bwMode="auto">
          <a:xfrm>
            <a:off x="6225997" y="-2458"/>
            <a:ext cx="596278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357A5C14-7DEE-3E3C-D585-26DA9D31B942}"/>
              </a:ext>
            </a:extLst>
          </p:cNvPr>
          <p:cNvSpPr txBox="1"/>
          <p:nvPr/>
        </p:nvSpPr>
        <p:spPr>
          <a:xfrm>
            <a:off x="220132" y="1664898"/>
            <a:ext cx="6585528" cy="4278094"/>
          </a:xfrm>
          <a:prstGeom prst="rect">
            <a:avLst/>
          </a:prstGeom>
          <a:noFill/>
        </p:spPr>
        <p:txBody>
          <a:bodyPr wrap="square" rtlCol="0">
            <a:spAutoFit/>
          </a:bodyPr>
          <a:lstStyle/>
          <a:p>
            <a:pPr algn="l"/>
            <a:r>
              <a:rPr lang="it-IT" sz="1600" b="0" i="0" dirty="0">
                <a:solidFill>
                  <a:schemeClr val="bg1"/>
                </a:solidFill>
                <a:effectLst/>
                <a:latin typeface="Cambria" panose="02040503050406030204" pitchFamily="18" charset="0"/>
                <a:ea typeface="Cambria" panose="02040503050406030204" pitchFamily="18" charset="0"/>
              </a:rPr>
              <a:t>La fama maggiore di </a:t>
            </a:r>
            <a:r>
              <a:rPr lang="it-IT" sz="1600" b="0" i="0" dirty="0" err="1">
                <a:solidFill>
                  <a:schemeClr val="bg1"/>
                </a:solidFill>
                <a:effectLst/>
                <a:latin typeface="Cambria" panose="02040503050406030204" pitchFamily="18" charset="0"/>
                <a:ea typeface="Cambria" panose="02040503050406030204" pitchFamily="18" charset="0"/>
              </a:rPr>
              <a:t>Parmentier</a:t>
            </a:r>
            <a:r>
              <a:rPr lang="it-IT" sz="1600" b="0" i="0" dirty="0">
                <a:solidFill>
                  <a:schemeClr val="bg1"/>
                </a:solidFill>
                <a:effectLst/>
                <a:latin typeface="Cambria" panose="02040503050406030204" pitchFamily="18" charset="0"/>
                <a:ea typeface="Cambria" panose="02040503050406030204" pitchFamily="18" charset="0"/>
              </a:rPr>
              <a:t> è legata alla sua opera per la diffusione della patata. Nel 1771 l'accademia di </a:t>
            </a:r>
            <a:r>
              <a:rPr lang="it-IT" sz="1600" b="0" i="0" u="none" strike="noStrike" dirty="0">
                <a:solidFill>
                  <a:schemeClr val="bg1"/>
                </a:solidFill>
                <a:effectLst/>
                <a:latin typeface="Cambria" panose="02040503050406030204" pitchFamily="18" charset="0"/>
                <a:ea typeface="Cambria" panose="02040503050406030204" pitchFamily="18" charset="0"/>
                <a:hlinkClick r:id="rId5" tooltip="Besançon">
                  <a:extLst>
                    <a:ext uri="{A12FA001-AC4F-418D-AE19-62706E023703}">
                      <ahyp:hlinkClr xmlns:ahyp="http://schemas.microsoft.com/office/drawing/2018/hyperlinkcolor" val="tx"/>
                    </a:ext>
                  </a:extLst>
                </a:hlinkClick>
              </a:rPr>
              <a:t>Besançon</a:t>
            </a:r>
            <a:r>
              <a:rPr lang="it-IT" sz="1600" b="0" i="0" dirty="0">
                <a:solidFill>
                  <a:schemeClr val="bg1"/>
                </a:solidFill>
                <a:effectLst/>
                <a:latin typeface="Cambria" panose="02040503050406030204" pitchFamily="18" charset="0"/>
                <a:ea typeface="Cambria" panose="02040503050406030204" pitchFamily="18" charset="0"/>
              </a:rPr>
              <a:t> aveva posto un concorso dal titolo: </a:t>
            </a:r>
            <a:r>
              <a:rPr lang="it-IT" sz="1600" b="0" i="1" dirty="0">
                <a:solidFill>
                  <a:schemeClr val="bg1"/>
                </a:solidFill>
                <a:effectLst/>
                <a:latin typeface="Cambria" panose="02040503050406030204" pitchFamily="18" charset="0"/>
                <a:ea typeface="Cambria" panose="02040503050406030204" pitchFamily="18" charset="0"/>
              </a:rPr>
              <a:t>Quali sono i vegetali che possono essere sostitutivi in caso di </a:t>
            </a:r>
            <a:r>
              <a:rPr lang="it-IT" sz="1600" b="0" i="1" u="none" strike="noStrike" dirty="0">
                <a:solidFill>
                  <a:schemeClr val="bg1"/>
                </a:solidFill>
                <a:effectLst/>
                <a:latin typeface="Cambria" panose="02040503050406030204" pitchFamily="18" charset="0"/>
                <a:ea typeface="Cambria" panose="02040503050406030204" pitchFamily="18" charset="0"/>
                <a:hlinkClick r:id="rId6" tooltip="Carestia">
                  <a:extLst>
                    <a:ext uri="{A12FA001-AC4F-418D-AE19-62706E023703}">
                      <ahyp:hlinkClr xmlns:ahyp="http://schemas.microsoft.com/office/drawing/2018/hyperlinkcolor" val="tx"/>
                    </a:ext>
                  </a:extLst>
                </a:hlinkClick>
              </a:rPr>
              <a:t>carestia</a:t>
            </a:r>
            <a:r>
              <a:rPr lang="it-IT" sz="1600" b="0" i="1" dirty="0">
                <a:solidFill>
                  <a:schemeClr val="bg1"/>
                </a:solidFill>
                <a:effectLst/>
                <a:latin typeface="Cambria" panose="02040503050406030204" pitchFamily="18" charset="0"/>
                <a:ea typeface="Cambria" panose="02040503050406030204" pitchFamily="18" charset="0"/>
              </a:rPr>
              <a:t> rispetto a quelli di impiego comune e la loro preparazione</a:t>
            </a:r>
            <a:r>
              <a:rPr lang="it-IT" sz="1600" b="0" i="0" dirty="0">
                <a:solidFill>
                  <a:schemeClr val="bg1"/>
                </a:solidFill>
                <a:effectLst/>
                <a:latin typeface="Cambria" panose="02040503050406030204" pitchFamily="18" charset="0"/>
                <a:ea typeface="Cambria" panose="02040503050406030204" pitchFamily="18" charset="0"/>
              </a:rPr>
              <a:t>. Egli curò la redazione di una memoria rimasta celebre sulla base dell'uso fatto mentre era farmacista al seguito delle truppe in tempo di guerra. La memoria fu premiata nonostante una legge del parlamento del 1748, che accusava il tubero di trasmettere infezioni e ne vietava la coltivazione.</a:t>
            </a:r>
          </a:p>
          <a:p>
            <a:pPr algn="l"/>
            <a:r>
              <a:rPr lang="it-IT" sz="1600" b="0" i="0" dirty="0">
                <a:solidFill>
                  <a:schemeClr val="bg1"/>
                </a:solidFill>
                <a:effectLst/>
                <a:latin typeface="Cambria" panose="02040503050406030204" pitchFamily="18" charset="0"/>
                <a:ea typeface="Cambria" panose="02040503050406030204" pitchFamily="18" charset="0"/>
              </a:rPr>
              <a:t>Particolarmente divertente, quanto sagace, fu il trucco escogitato da </a:t>
            </a:r>
            <a:r>
              <a:rPr lang="it-IT" sz="1600" b="0" i="0" dirty="0" err="1">
                <a:solidFill>
                  <a:schemeClr val="bg1"/>
                </a:solidFill>
                <a:effectLst/>
                <a:latin typeface="Cambria" panose="02040503050406030204" pitchFamily="18" charset="0"/>
                <a:ea typeface="Cambria" panose="02040503050406030204" pitchFamily="18" charset="0"/>
              </a:rPr>
              <a:t>Parmentier</a:t>
            </a:r>
            <a:r>
              <a:rPr lang="it-IT" sz="1600" b="0" i="0" dirty="0">
                <a:solidFill>
                  <a:schemeClr val="bg1"/>
                </a:solidFill>
                <a:effectLst/>
                <a:latin typeface="Cambria" panose="02040503050406030204" pitchFamily="18" charset="0"/>
                <a:ea typeface="Cambria" panose="02040503050406030204" pitchFamily="18" charset="0"/>
              </a:rPr>
              <a:t> per convincere i contadini francesi a cibarsi di patate, piuttosto diffidenti verso la consumazione del tubero, che pure regolarmente coltivavano nelle terre dello Stato. Il farmacista fece inviare militari armati a presidiare, dall'alba al tramonto, i campi coltivati a patate; i contadini si convinsero trattarsi di cibo prezioso e cominciarono a rubarle nottetempo, iniziando così a consumarle. </a:t>
            </a:r>
            <a:r>
              <a:rPr lang="it-IT" sz="1600" b="0" i="0" dirty="0" err="1">
                <a:solidFill>
                  <a:schemeClr val="bg1"/>
                </a:solidFill>
                <a:effectLst/>
                <a:latin typeface="Cambria" panose="02040503050406030204" pitchFamily="18" charset="0"/>
                <a:ea typeface="Cambria" panose="02040503050406030204" pitchFamily="18" charset="0"/>
              </a:rPr>
              <a:t>Parmentier</a:t>
            </a:r>
            <a:r>
              <a:rPr lang="it-IT" sz="1600" b="0" i="0" dirty="0">
                <a:solidFill>
                  <a:schemeClr val="bg1"/>
                </a:solidFill>
                <a:effectLst/>
                <a:latin typeface="Cambria" panose="02040503050406030204" pitchFamily="18" charset="0"/>
                <a:ea typeface="Cambria" panose="02040503050406030204" pitchFamily="18" charset="0"/>
              </a:rPr>
              <a:t> riuscì a coinvolgere nella sua opera di diffusione persino il re e un fiore di patata viene messo sulla parrucca della regina.</a:t>
            </a:r>
          </a:p>
        </p:txBody>
      </p:sp>
    </p:spTree>
    <p:extLst>
      <p:ext uri="{BB962C8B-B14F-4D97-AF65-F5344CB8AC3E}">
        <p14:creationId xmlns:p14="http://schemas.microsoft.com/office/powerpoint/2010/main" val="26990039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
        <p:nvSpPr>
          <p:cNvPr id="3" name="AutoShape 4">
            <a:extLst>
              <a:ext uri="{FF2B5EF4-FFF2-40B4-BE49-F238E27FC236}">
                <a16:creationId xmlns:a16="http://schemas.microsoft.com/office/drawing/2014/main" id="{C940D7BA-9935-BEFC-B846-02A3E54ED07C}"/>
              </a:ext>
            </a:extLst>
          </p:cNvPr>
          <p:cNvSpPr>
            <a:spLocks noChangeAspect="1" noChangeArrowheads="1"/>
          </p:cNvSpPr>
          <p:nvPr/>
        </p:nvSpPr>
        <p:spPr bwMode="auto">
          <a:xfrm>
            <a:off x="5943600" y="3276600"/>
            <a:ext cx="3605842"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6">
            <a:extLst>
              <a:ext uri="{FF2B5EF4-FFF2-40B4-BE49-F238E27FC236}">
                <a16:creationId xmlns:a16="http://schemas.microsoft.com/office/drawing/2014/main" id="{5326B71D-085E-46E1-6ABE-8E291AC2FC7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8">
            <a:extLst>
              <a:ext uri="{FF2B5EF4-FFF2-40B4-BE49-F238E27FC236}">
                <a16:creationId xmlns:a16="http://schemas.microsoft.com/office/drawing/2014/main" id="{806AEB0F-BF88-9C1E-B6EC-308D69B48D2C}"/>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7" name="AutoShape 10">
            <a:extLst>
              <a:ext uri="{FF2B5EF4-FFF2-40B4-BE49-F238E27FC236}">
                <a16:creationId xmlns:a16="http://schemas.microsoft.com/office/drawing/2014/main" id="{E40ADC67-27AC-77E6-B7D5-7F654A1846B5}"/>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8" name="AutoShape 12">
            <a:extLst>
              <a:ext uri="{FF2B5EF4-FFF2-40B4-BE49-F238E27FC236}">
                <a16:creationId xmlns:a16="http://schemas.microsoft.com/office/drawing/2014/main" id="{ED516F49-87EF-F14E-3CE7-36F5FF06B77A}"/>
              </a:ext>
            </a:extLst>
          </p:cNvPr>
          <p:cNvSpPr>
            <a:spLocks noChangeAspect="1" noChangeArrowheads="1"/>
          </p:cNvSpPr>
          <p:nvPr/>
        </p:nvSpPr>
        <p:spPr bwMode="auto">
          <a:xfrm>
            <a:off x="7426325" y="1052513"/>
            <a:ext cx="3448050" cy="4752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9" name="AutoShape 14">
            <a:extLst>
              <a:ext uri="{FF2B5EF4-FFF2-40B4-BE49-F238E27FC236}">
                <a16:creationId xmlns:a16="http://schemas.microsoft.com/office/drawing/2014/main" id="{B68AD05B-9ACD-9689-B179-00F94899CCE4}"/>
              </a:ext>
            </a:extLst>
          </p:cNvPr>
          <p:cNvSpPr>
            <a:spLocks noChangeAspect="1" noChangeArrowheads="1"/>
          </p:cNvSpPr>
          <p:nvPr/>
        </p:nvSpPr>
        <p:spPr bwMode="auto">
          <a:xfrm>
            <a:off x="4524375" y="1204913"/>
            <a:ext cx="3448050" cy="47529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112" name="Picture 16">
            <a:extLst>
              <a:ext uri="{FF2B5EF4-FFF2-40B4-BE49-F238E27FC236}">
                <a16:creationId xmlns:a16="http://schemas.microsoft.com/office/drawing/2014/main" id="{60E973F5-3866-5642-0A14-3769DCF25C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0"/>
            <a:ext cx="61087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004682B8-A709-E76A-A582-B4FA0780AD4A}"/>
              </a:ext>
            </a:extLst>
          </p:cNvPr>
          <p:cNvSpPr txBox="1"/>
          <p:nvPr/>
        </p:nvSpPr>
        <p:spPr>
          <a:xfrm>
            <a:off x="56844" y="1048477"/>
            <a:ext cx="6039156" cy="4339650"/>
          </a:xfrm>
          <a:prstGeom prst="rect">
            <a:avLst/>
          </a:prstGeom>
          <a:noFill/>
        </p:spPr>
        <p:txBody>
          <a:bodyPr wrap="square" rtlCol="0">
            <a:spAutoFit/>
          </a:bodyPr>
          <a:lstStyle/>
          <a:p>
            <a:r>
              <a:rPr lang="it-IT" sz="1600" b="1" i="0" dirty="0" err="1">
                <a:solidFill>
                  <a:srgbClr val="1A1A1A"/>
                </a:solidFill>
                <a:effectLst/>
                <a:latin typeface="Cambria" panose="02040503050406030204" pitchFamily="18" charset="0"/>
                <a:ea typeface="Cambria" panose="02040503050406030204" pitchFamily="18" charset="0"/>
              </a:rPr>
              <a:t>Carême</a:t>
            </a:r>
            <a:r>
              <a:rPr lang="it-IT" sz="1600" b="1" i="0" dirty="0">
                <a:solidFill>
                  <a:srgbClr val="1A1A1A"/>
                </a:solidFill>
                <a:effectLst/>
                <a:latin typeface="Cambria" panose="02040503050406030204" pitchFamily="18" charset="0"/>
                <a:ea typeface="Cambria" panose="02040503050406030204" pitchFamily="18" charset="0"/>
              </a:rPr>
              <a:t> scrisse diversi saggi di cucina, il più celebre dei quali è </a:t>
            </a:r>
            <a:r>
              <a:rPr lang="it-IT" sz="1600" b="1" i="1" dirty="0">
                <a:solidFill>
                  <a:srgbClr val="1A1A1A"/>
                </a:solidFill>
                <a:effectLst/>
                <a:latin typeface="Cambria" panose="02040503050406030204" pitchFamily="18" charset="0"/>
                <a:ea typeface="Cambria" panose="02040503050406030204" pitchFamily="18" charset="0"/>
              </a:rPr>
              <a:t>L’Art de la </a:t>
            </a:r>
            <a:r>
              <a:rPr lang="it-IT" sz="1600" b="1" i="1" dirty="0" err="1">
                <a:solidFill>
                  <a:srgbClr val="1A1A1A"/>
                </a:solidFill>
                <a:effectLst/>
                <a:latin typeface="Cambria" panose="02040503050406030204" pitchFamily="18" charset="0"/>
                <a:ea typeface="Cambria" panose="02040503050406030204" pitchFamily="18" charset="0"/>
              </a:rPr>
              <a:t>CuisineFrançaise</a:t>
            </a:r>
            <a:r>
              <a:rPr lang="it-IT" sz="1600" b="1" i="0" dirty="0">
                <a:solidFill>
                  <a:srgbClr val="1A1A1A"/>
                </a:solidFill>
                <a:effectLst/>
                <a:latin typeface="Cambria" panose="02040503050406030204" pitchFamily="18" charset="0"/>
                <a:ea typeface="Cambria" panose="02040503050406030204" pitchFamily="18" charset="0"/>
              </a:rPr>
              <a:t> (1833), composto da 5 volumi, nel quale sono incluse, oltre a centinaia di ricette e menu, la storia della cucina francese e istruzioni sull’organizzazione della cucina.  </a:t>
            </a:r>
            <a:r>
              <a:rPr lang="it-IT" sz="1600" b="1" i="0" dirty="0" err="1">
                <a:solidFill>
                  <a:srgbClr val="1A1A1A"/>
                </a:solidFill>
                <a:effectLst/>
                <a:latin typeface="Cambria" panose="02040503050406030204" pitchFamily="18" charset="0"/>
                <a:ea typeface="Cambria" panose="02040503050406030204" pitchFamily="18" charset="0"/>
              </a:rPr>
              <a:t>Careme</a:t>
            </a:r>
            <a:r>
              <a:rPr lang="it-IT" sz="1600" b="1" i="0" dirty="0">
                <a:solidFill>
                  <a:srgbClr val="1A1A1A"/>
                </a:solidFill>
                <a:effectLst/>
                <a:latin typeface="Cambria" panose="02040503050406030204" pitchFamily="18" charset="0"/>
                <a:ea typeface="Cambria" panose="02040503050406030204" pitchFamily="18" charset="0"/>
              </a:rPr>
              <a:t> è ritenuto l’inventore del vol-au-vent e delle meringhe. Superbo pasticciere, egli fu insuperabile anche come cuoco addetto alla preparazione delle salse e delle minestre (nell’Art de la cuisine se ne contano 186 francesi e 103 straniere).</a:t>
            </a:r>
          </a:p>
          <a:p>
            <a:endParaRPr lang="it-IT" sz="1600" b="1" i="0" dirty="0">
              <a:solidFill>
                <a:srgbClr val="1A1A1A"/>
              </a:solidFill>
              <a:effectLst/>
              <a:latin typeface="Cambria" panose="02040503050406030204" pitchFamily="18" charset="0"/>
              <a:ea typeface="Cambria" panose="02040503050406030204" pitchFamily="18" charset="0"/>
            </a:endParaRPr>
          </a:p>
          <a:p>
            <a:r>
              <a:rPr lang="it-IT" sz="1600" b="1" i="0" dirty="0">
                <a:solidFill>
                  <a:srgbClr val="1A1A1A"/>
                </a:solidFill>
                <a:effectLst/>
                <a:latin typeface="Cambria" panose="02040503050406030204" pitchFamily="18" charset="0"/>
                <a:ea typeface="Cambria" panose="02040503050406030204" pitchFamily="18" charset="0"/>
              </a:rPr>
              <a:t> </a:t>
            </a:r>
            <a:r>
              <a:rPr lang="it-IT" sz="1600" b="1" dirty="0">
                <a:solidFill>
                  <a:srgbClr val="1A1A1A"/>
                </a:solidFill>
                <a:latin typeface="Cambria" panose="02040503050406030204" pitchFamily="18" charset="0"/>
                <a:ea typeface="Cambria" panose="02040503050406030204" pitchFamily="18" charset="0"/>
              </a:rPr>
              <a:t>A </a:t>
            </a:r>
            <a:r>
              <a:rPr lang="it-IT" sz="1600" b="1" i="0" dirty="0" err="1">
                <a:solidFill>
                  <a:srgbClr val="1A1A1A"/>
                </a:solidFill>
                <a:effectLst/>
                <a:latin typeface="Cambria" panose="02040503050406030204" pitchFamily="18" charset="0"/>
                <a:ea typeface="Cambria" panose="02040503050406030204" pitchFamily="18" charset="0"/>
              </a:rPr>
              <a:t>Carême</a:t>
            </a:r>
            <a:r>
              <a:rPr lang="it-IT" sz="1600" b="1" i="0" dirty="0">
                <a:solidFill>
                  <a:srgbClr val="1A1A1A"/>
                </a:solidFill>
                <a:effectLst/>
                <a:latin typeface="Cambria" panose="02040503050406030204" pitchFamily="18" charset="0"/>
                <a:ea typeface="Cambria" panose="02040503050406030204" pitchFamily="18" charset="0"/>
              </a:rPr>
              <a:t>, infine, viene attribuita la sostituzione del servizio “alla francese”, in cui tutte le portate vengono servite contemporaneamente, con il servizio “alla russa” in cui le portate vengono servite seguendo l’ordine stabilito sul menu (ma l’attribuzione dell’innovazione è controversa).</a:t>
            </a:r>
          </a:p>
          <a:p>
            <a:endParaRPr lang="it-IT" b="1" i="0" dirty="0">
              <a:solidFill>
                <a:srgbClr val="1A1A1A"/>
              </a:solidFill>
              <a:effectLst/>
              <a:latin typeface="Alegreya"/>
            </a:endParaRPr>
          </a:p>
          <a:p>
            <a:endParaRPr lang="it-IT" dirty="0"/>
          </a:p>
        </p:txBody>
      </p:sp>
      <p:sp>
        <p:nvSpPr>
          <p:cNvPr id="11" name="CasellaDiTesto 10">
            <a:extLst>
              <a:ext uri="{FF2B5EF4-FFF2-40B4-BE49-F238E27FC236}">
                <a16:creationId xmlns:a16="http://schemas.microsoft.com/office/drawing/2014/main" id="{88AE2CDB-B7EE-159F-47AA-AE5133DE79DC}"/>
              </a:ext>
            </a:extLst>
          </p:cNvPr>
          <p:cNvSpPr txBox="1"/>
          <p:nvPr/>
        </p:nvSpPr>
        <p:spPr>
          <a:xfrm>
            <a:off x="0" y="342079"/>
            <a:ext cx="6482351" cy="553998"/>
          </a:xfrm>
          <a:prstGeom prst="rect">
            <a:avLst/>
          </a:prstGeom>
          <a:noFill/>
        </p:spPr>
        <p:txBody>
          <a:bodyPr wrap="square" rtlCol="0">
            <a:spAutoFit/>
          </a:bodyPr>
          <a:lstStyle/>
          <a:p>
            <a:pPr algn="l"/>
            <a:r>
              <a:rPr lang="fr-FR" sz="3000" b="1" i="1" dirty="0">
                <a:solidFill>
                  <a:srgbClr val="1A1A1A"/>
                </a:solidFill>
                <a:effectLst/>
                <a:latin typeface="Cambria" panose="02040503050406030204" pitchFamily="18" charset="0"/>
                <a:ea typeface="Cambria" panose="02040503050406030204" pitchFamily="18" charset="0"/>
              </a:rPr>
              <a:t>L’Art de la </a:t>
            </a:r>
            <a:r>
              <a:rPr lang="fr-FR" sz="3000" b="1" i="1" dirty="0" err="1">
                <a:solidFill>
                  <a:srgbClr val="1A1A1A"/>
                </a:solidFill>
                <a:effectLst/>
                <a:latin typeface="Cambria" panose="02040503050406030204" pitchFamily="18" charset="0"/>
                <a:ea typeface="Cambria" panose="02040503050406030204" pitchFamily="18" charset="0"/>
              </a:rPr>
              <a:t>CuisineFrançaise</a:t>
            </a:r>
            <a:r>
              <a:rPr lang="fr-FR" sz="3000" b="1" i="0" dirty="0">
                <a:solidFill>
                  <a:srgbClr val="1A1A1A"/>
                </a:solidFill>
                <a:effectLst/>
                <a:latin typeface="Cambria" panose="02040503050406030204" pitchFamily="18" charset="0"/>
                <a:ea typeface="Cambria" panose="02040503050406030204" pitchFamily="18" charset="0"/>
              </a:rPr>
              <a:t> (1833)</a:t>
            </a:r>
          </a:p>
        </p:txBody>
      </p:sp>
    </p:spTree>
    <p:extLst>
      <p:ext uri="{BB962C8B-B14F-4D97-AF65-F5344CB8AC3E}">
        <p14:creationId xmlns:p14="http://schemas.microsoft.com/office/powerpoint/2010/main" val="2668826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
        <p:nvSpPr>
          <p:cNvPr id="3" name="Titolo 2">
            <a:extLst>
              <a:ext uri="{FF2B5EF4-FFF2-40B4-BE49-F238E27FC236}">
                <a16:creationId xmlns:a16="http://schemas.microsoft.com/office/drawing/2014/main" id="{99C13F8E-22AA-3EF2-D68A-B53F59C0C1A2}"/>
              </a:ext>
            </a:extLst>
          </p:cNvPr>
          <p:cNvSpPr>
            <a:spLocks noGrp="1"/>
          </p:cNvSpPr>
          <p:nvPr>
            <p:ph type="title"/>
          </p:nvPr>
        </p:nvSpPr>
        <p:spPr/>
        <p:txBody>
          <a:bodyPr/>
          <a:lstStyle/>
          <a:p>
            <a:r>
              <a:rPr lang="it-IT" b="0" i="0" dirty="0">
                <a:solidFill>
                  <a:srgbClr val="202122"/>
                </a:solidFill>
                <a:effectLst/>
                <a:latin typeface="Cambria" panose="02040503050406030204" pitchFamily="18" charset="0"/>
                <a:ea typeface="Cambria" panose="02040503050406030204" pitchFamily="18" charset="0"/>
              </a:rPr>
              <a:t>"</a:t>
            </a:r>
            <a:r>
              <a:rPr lang="it-IT" b="0" i="1" dirty="0">
                <a:solidFill>
                  <a:srgbClr val="202122"/>
                </a:solidFill>
                <a:effectLst/>
                <a:latin typeface="Cambria" panose="02040503050406030204" pitchFamily="18" charset="0"/>
                <a:ea typeface="Cambria" panose="02040503050406030204" pitchFamily="18" charset="0"/>
              </a:rPr>
              <a:t>Belle Époque</a:t>
            </a:r>
            <a:r>
              <a:rPr lang="it-IT" b="0" i="0" dirty="0">
                <a:solidFill>
                  <a:srgbClr val="202122"/>
                </a:solidFill>
                <a:effectLst/>
                <a:latin typeface="Cambria" panose="02040503050406030204" pitchFamily="18" charset="0"/>
                <a:ea typeface="Cambria" panose="02040503050406030204" pitchFamily="18" charset="0"/>
              </a:rPr>
              <a:t>"</a:t>
            </a:r>
            <a:endParaRPr lang="it-IT" dirty="0">
              <a:latin typeface="Cambria" panose="02040503050406030204" pitchFamily="18" charset="0"/>
              <a:ea typeface="Cambria" panose="02040503050406030204" pitchFamily="18" charset="0"/>
            </a:endParaRPr>
          </a:p>
        </p:txBody>
      </p:sp>
      <p:sp>
        <p:nvSpPr>
          <p:cNvPr id="2" name="CasellaDiTesto 1">
            <a:extLst>
              <a:ext uri="{FF2B5EF4-FFF2-40B4-BE49-F238E27FC236}">
                <a16:creationId xmlns:a16="http://schemas.microsoft.com/office/drawing/2014/main" id="{68090CC0-6EAF-9539-0B26-32CE5ED31566}"/>
              </a:ext>
            </a:extLst>
          </p:cNvPr>
          <p:cNvSpPr txBox="1"/>
          <p:nvPr/>
        </p:nvSpPr>
        <p:spPr>
          <a:xfrm>
            <a:off x="838200" y="2340316"/>
            <a:ext cx="10170543" cy="2031325"/>
          </a:xfrm>
          <a:prstGeom prst="rect">
            <a:avLst/>
          </a:prstGeom>
          <a:noFill/>
        </p:spPr>
        <p:txBody>
          <a:bodyPr wrap="square" rtlCol="0">
            <a:spAutoFit/>
          </a:bodyPr>
          <a:lstStyle/>
          <a:p>
            <a:pPr algn="l"/>
            <a:r>
              <a:rPr lang="it-IT" b="0" i="0" dirty="0">
                <a:solidFill>
                  <a:srgbClr val="202122"/>
                </a:solidFill>
                <a:effectLst/>
                <a:latin typeface="Cambria" panose="02040503050406030204" pitchFamily="18" charset="0"/>
                <a:ea typeface="Cambria" panose="02040503050406030204" pitchFamily="18" charset="0"/>
              </a:rPr>
              <a:t>L'espressione "</a:t>
            </a:r>
            <a:r>
              <a:rPr lang="it-IT" b="0" i="1" dirty="0">
                <a:solidFill>
                  <a:srgbClr val="202122"/>
                </a:solidFill>
                <a:effectLst/>
                <a:latin typeface="Cambria" panose="02040503050406030204" pitchFamily="18" charset="0"/>
                <a:ea typeface="Cambria" panose="02040503050406030204" pitchFamily="18" charset="0"/>
              </a:rPr>
              <a:t>Belle Époque</a:t>
            </a:r>
            <a:r>
              <a:rPr lang="it-IT" b="0" i="0" dirty="0">
                <a:solidFill>
                  <a:srgbClr val="202122"/>
                </a:solidFill>
                <a:effectLst/>
                <a:latin typeface="Cambria" panose="02040503050406030204" pitchFamily="18" charset="0"/>
                <a:ea typeface="Cambria" panose="02040503050406030204" pitchFamily="18" charset="0"/>
              </a:rPr>
              <a:t>" nacque in Francia alla fine dell</a:t>
            </a:r>
            <a:r>
              <a:rPr lang="it-IT" b="0" i="0" dirty="0">
                <a:solidFill>
                  <a:srgbClr val="202122"/>
                </a:solidFill>
                <a:effectLst/>
                <a:latin typeface="Cambria" panose="02040503050406030204" pitchFamily="18" charset="0"/>
                <a:ea typeface="Cambria" panose="02040503050406030204" pitchFamily="18" charset="0"/>
                <a:hlinkClick r:id="rId4" tooltip="Ottocento"/>
              </a:rPr>
              <a:t>’</a:t>
            </a:r>
            <a:r>
              <a:rPr lang="it-IT" b="0" i="0" dirty="0">
                <a:solidFill>
                  <a:srgbClr val="202122"/>
                </a:solidFill>
                <a:effectLst/>
                <a:latin typeface="Cambria" panose="02040503050406030204" pitchFamily="18" charset="0"/>
                <a:ea typeface="Cambria" panose="02040503050406030204" pitchFamily="18" charset="0"/>
              </a:rPr>
              <a:t>Ottocento, scaturendo in parte dalla realtà storica e in parte da un sentimento di nostalgia.</a:t>
            </a:r>
          </a:p>
          <a:p>
            <a:pPr algn="l"/>
            <a:r>
              <a:rPr lang="it-IT" b="0" i="0" dirty="0">
                <a:solidFill>
                  <a:srgbClr val="202122"/>
                </a:solidFill>
                <a:effectLst/>
                <a:latin typeface="Cambria" panose="02040503050406030204" pitchFamily="18" charset="0"/>
                <a:ea typeface="Cambria" panose="02040503050406030204" pitchFamily="18" charset="0"/>
              </a:rPr>
              <a:t>In quel periodo le invenzioni e i progressi della tecnica e della scienza furono senza paragoni con le epoche passate. I benefici di queste scoperte portarono a standard di vita notevoli e a miglioramenti sociali: l’illuminazione elettrica, la radio, l’automobile, il cinema, la pastorizzazione alimentare e altre comodità contribuirono a un miglioramento delle condizioni di vita e al diffondersi di un senso di ottimismo.</a:t>
            </a:r>
            <a:endParaRPr lang="fr-FR" b="1" i="0" dirty="0">
              <a:solidFill>
                <a:srgbClr val="1A1A1A"/>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1660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
        <p:nvSpPr>
          <p:cNvPr id="5" name="Titolo 4">
            <a:extLst>
              <a:ext uri="{FF2B5EF4-FFF2-40B4-BE49-F238E27FC236}">
                <a16:creationId xmlns:a16="http://schemas.microsoft.com/office/drawing/2014/main" id="{4F7BCFB5-39C5-D641-388D-D8EDDCC95F2E}"/>
              </a:ext>
            </a:extLst>
          </p:cNvPr>
          <p:cNvSpPr>
            <a:spLocks noGrp="1"/>
          </p:cNvSpPr>
          <p:nvPr>
            <p:ph type="title"/>
          </p:nvPr>
        </p:nvSpPr>
        <p:spPr>
          <a:xfrm>
            <a:off x="-842513" y="38846"/>
            <a:ext cx="6781800" cy="761044"/>
          </a:xfrm>
        </p:spPr>
        <p:txBody>
          <a:bodyPr>
            <a:normAutofit/>
          </a:bodyPr>
          <a:lstStyle/>
          <a:p>
            <a:pPr algn="ctr"/>
            <a:r>
              <a:rPr lang="it-IT" dirty="0">
                <a:latin typeface="Cambria" panose="02040503050406030204" pitchFamily="18" charset="0"/>
                <a:ea typeface="Cambria" panose="02040503050406030204" pitchFamily="18" charset="0"/>
              </a:rPr>
              <a:t>MOULIN ROUGE</a:t>
            </a:r>
          </a:p>
        </p:txBody>
      </p:sp>
      <p:sp>
        <p:nvSpPr>
          <p:cNvPr id="2" name="CasellaDiTesto 1">
            <a:extLst>
              <a:ext uri="{FF2B5EF4-FFF2-40B4-BE49-F238E27FC236}">
                <a16:creationId xmlns:a16="http://schemas.microsoft.com/office/drawing/2014/main" id="{EAD30CBA-1A3A-EBEF-E737-1E78C18D41DE}"/>
              </a:ext>
            </a:extLst>
          </p:cNvPr>
          <p:cNvSpPr txBox="1"/>
          <p:nvPr/>
        </p:nvSpPr>
        <p:spPr>
          <a:xfrm>
            <a:off x="224288" y="1291640"/>
            <a:ext cx="6331788" cy="2862322"/>
          </a:xfrm>
          <a:prstGeom prst="rect">
            <a:avLst/>
          </a:prstGeom>
          <a:noFill/>
        </p:spPr>
        <p:txBody>
          <a:bodyPr wrap="square" rtlCol="0">
            <a:spAutoFit/>
          </a:bodyPr>
          <a:lstStyle/>
          <a:p>
            <a:pPr algn="l"/>
            <a:r>
              <a:rPr lang="it-IT" b="0" i="0" dirty="0">
                <a:solidFill>
                  <a:srgbClr val="003F84"/>
                </a:solidFill>
                <a:effectLst/>
                <a:latin typeface="Cambria" panose="02040503050406030204" pitchFamily="18" charset="0"/>
                <a:ea typeface="Cambria" panose="02040503050406030204" pitchFamily="18" charset="0"/>
              </a:rPr>
              <a:t>il Moulin Rouge aprì le sue porte per la prima volta il 6 ottobre del 1889</a:t>
            </a:r>
          </a:p>
          <a:p>
            <a:pPr algn="l"/>
            <a:r>
              <a:rPr lang="it-IT" b="0" i="0" dirty="0">
                <a:solidFill>
                  <a:srgbClr val="333333"/>
                </a:solidFill>
                <a:effectLst/>
                <a:latin typeface="Cambria" panose="02040503050406030204" pitchFamily="18" charset="0"/>
                <a:ea typeface="Cambria" panose="02040503050406030204" pitchFamily="18" charset="0"/>
              </a:rPr>
              <a:t>Simbolo della Belle Époque, il </a:t>
            </a:r>
            <a:r>
              <a:rPr lang="it-IT" b="0" i="0" dirty="0" err="1">
                <a:solidFill>
                  <a:srgbClr val="333333"/>
                </a:solidFill>
                <a:effectLst/>
                <a:latin typeface="Cambria" panose="02040503050406030204" pitchFamily="18" charset="0"/>
                <a:ea typeface="Cambria" panose="02040503050406030204" pitchFamily="18" charset="0"/>
              </a:rPr>
              <a:t>Mouline</a:t>
            </a:r>
            <a:r>
              <a:rPr lang="it-IT" b="0" i="0" dirty="0">
                <a:solidFill>
                  <a:srgbClr val="333333"/>
                </a:solidFill>
                <a:effectLst/>
                <a:latin typeface="Cambria" panose="02040503050406030204" pitchFamily="18" charset="0"/>
                <a:ea typeface="Cambria" panose="02040503050406030204" pitchFamily="18" charset="0"/>
              </a:rPr>
              <a:t> Rouge da oltre 130 anni fa sognare il mondo intero con la qualità e la fantasia dei suoi spettacoli e il fascino delle sue bellissime ballerine.</a:t>
            </a:r>
          </a:p>
          <a:p>
            <a:pPr algn="l"/>
            <a:r>
              <a:rPr lang="it-IT" b="0" i="0" dirty="0">
                <a:solidFill>
                  <a:srgbClr val="333333"/>
                </a:solidFill>
                <a:effectLst/>
                <a:latin typeface="Cambria" panose="02040503050406030204" pitchFamily="18" charset="0"/>
                <a:ea typeface="Cambria" panose="02040503050406030204" pitchFamily="18" charset="0"/>
              </a:rPr>
              <a:t>Dopo gli orrori della guerra del 1870, tra la fine del XIX secolo e l’inizio del XX secolo, Parigi fu protagonista di un periodo storico caratterizzato da prosperità economica e culturale, oltre che da pulsioni artistiche in continuo fermento: la cosiddetta </a:t>
            </a:r>
            <a:r>
              <a:rPr lang="it-IT" b="0" i="0" u="none" strike="noStrike" dirty="0">
                <a:solidFill>
                  <a:srgbClr val="000000"/>
                </a:solidFill>
                <a:effectLst/>
                <a:latin typeface="Cambria" panose="02040503050406030204" pitchFamily="18" charset="0"/>
                <a:ea typeface="Cambria" panose="02040503050406030204" pitchFamily="18" charset="0"/>
              </a:rPr>
              <a:t>Belle Époque.</a:t>
            </a:r>
            <a:endParaRPr lang="it-IT" b="0" i="0" dirty="0">
              <a:solidFill>
                <a:srgbClr val="333333"/>
              </a:solidFill>
              <a:effectLst/>
              <a:latin typeface="Cambria" panose="02040503050406030204" pitchFamily="18" charset="0"/>
              <a:ea typeface="Cambria" panose="02040503050406030204" pitchFamily="18" charset="0"/>
            </a:endParaRPr>
          </a:p>
        </p:txBody>
      </p:sp>
      <p:pic>
        <p:nvPicPr>
          <p:cNvPr id="5122" name="Picture 2">
            <a:extLst>
              <a:ext uri="{FF2B5EF4-FFF2-40B4-BE49-F238E27FC236}">
                <a16:creationId xmlns:a16="http://schemas.microsoft.com/office/drawing/2014/main" id="{1C32CFBF-FF30-1B0B-7F0A-AD945603C7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9105" y="1291640"/>
            <a:ext cx="5565707" cy="371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4777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id="{C8F27A4A-63FF-8851-6D03-9AF4C01D4884}"/>
              </a:ext>
            </a:extLst>
          </p:cNvPr>
          <p:cNvSpPr txBox="1"/>
          <p:nvPr/>
        </p:nvSpPr>
        <p:spPr>
          <a:xfrm>
            <a:off x="363894" y="211141"/>
            <a:ext cx="11234058" cy="830997"/>
          </a:xfrm>
          <a:prstGeom prst="rect">
            <a:avLst/>
          </a:prstGeom>
          <a:noFill/>
        </p:spPr>
        <p:txBody>
          <a:bodyPr wrap="square">
            <a:spAutoFit/>
          </a:bodyPr>
          <a:lstStyle/>
          <a:p>
            <a:r>
              <a:rPr lang="it-IT" sz="2400" dirty="0">
                <a:solidFill>
                  <a:srgbClr val="C00000"/>
                </a:solidFill>
              </a:rPr>
              <a:t>Il numero Quaranta è un numero presente per l’uomo biblico e indica la quantità di tempo spesa alla presenza di Dio</a:t>
            </a:r>
          </a:p>
        </p:txBody>
      </p:sp>
      <p:sp>
        <p:nvSpPr>
          <p:cNvPr id="14" name="CasellaDiTesto 13">
            <a:extLst>
              <a:ext uri="{FF2B5EF4-FFF2-40B4-BE49-F238E27FC236}">
                <a16:creationId xmlns:a16="http://schemas.microsoft.com/office/drawing/2014/main" id="{AA3C931E-9136-38E4-3497-B7509CD81F61}"/>
              </a:ext>
            </a:extLst>
          </p:cNvPr>
          <p:cNvSpPr txBox="1"/>
          <p:nvPr/>
        </p:nvSpPr>
        <p:spPr>
          <a:xfrm>
            <a:off x="478971" y="1292409"/>
            <a:ext cx="11234058" cy="5118196"/>
          </a:xfrm>
          <a:prstGeom prst="rect">
            <a:avLst/>
          </a:prstGeom>
          <a:noFill/>
        </p:spPr>
        <p:txBody>
          <a:bodyPr wrap="square">
            <a:spAutoFit/>
          </a:bodyPr>
          <a:lstStyle/>
          <a:p>
            <a:pPr marL="285750" indent="-285750">
              <a:lnSpc>
                <a:spcPct val="150000"/>
              </a:lnSpc>
              <a:buFont typeface="Arial" panose="020B0604020202020204" pitchFamily="34" charset="0"/>
              <a:buChar char="•"/>
            </a:pPr>
            <a:r>
              <a:rPr lang="it-IT" sz="2200" dirty="0">
                <a:solidFill>
                  <a:srgbClr val="C00000"/>
                </a:solidFill>
              </a:rPr>
              <a:t>40 giorni e 40 notti sono il tempo nel quale cadde la pioggia durante il diluvio universale</a:t>
            </a:r>
          </a:p>
          <a:p>
            <a:pPr marL="285750" indent="-285750">
              <a:lnSpc>
                <a:spcPct val="150000"/>
              </a:lnSpc>
              <a:buFont typeface="Arial" panose="020B0604020202020204" pitchFamily="34" charset="0"/>
              <a:buChar char="•"/>
            </a:pPr>
            <a:r>
              <a:rPr lang="it-IT" sz="2200" dirty="0">
                <a:solidFill>
                  <a:srgbClr val="C00000"/>
                </a:solidFill>
              </a:rPr>
              <a:t>40 giorni e 40 notti è il periodo che Gesù passò digiunando nel deserto</a:t>
            </a:r>
          </a:p>
          <a:p>
            <a:pPr marL="285750" indent="-285750">
              <a:lnSpc>
                <a:spcPct val="150000"/>
              </a:lnSpc>
              <a:buFont typeface="Arial" panose="020B0604020202020204" pitchFamily="34" charset="0"/>
              <a:buChar char="•"/>
            </a:pPr>
            <a:r>
              <a:rPr lang="it-IT" sz="2200" dirty="0">
                <a:solidFill>
                  <a:srgbClr val="C00000"/>
                </a:solidFill>
              </a:rPr>
              <a:t>40 anni è il periodo durante il quale gli erranti di Israele vagano nel deserto</a:t>
            </a:r>
          </a:p>
          <a:p>
            <a:pPr marL="285750" indent="-285750">
              <a:lnSpc>
                <a:spcPct val="150000"/>
              </a:lnSpc>
              <a:buFont typeface="Arial" panose="020B0604020202020204" pitchFamily="34" charset="0"/>
              <a:buChar char="•"/>
            </a:pPr>
            <a:r>
              <a:rPr lang="it-IT" sz="2200" dirty="0">
                <a:solidFill>
                  <a:srgbClr val="C00000"/>
                </a:solidFill>
              </a:rPr>
              <a:t>l popolo ebraico trascorse 40 anni nel deserto prima di raggiungere la Terra Promessa</a:t>
            </a:r>
          </a:p>
          <a:p>
            <a:pPr marL="285750" indent="-285750">
              <a:lnSpc>
                <a:spcPct val="150000"/>
              </a:lnSpc>
              <a:buFont typeface="Arial" panose="020B0604020202020204" pitchFamily="34" charset="0"/>
              <a:buChar char="•"/>
            </a:pPr>
            <a:r>
              <a:rPr lang="it-IT" sz="2200" dirty="0">
                <a:solidFill>
                  <a:srgbClr val="C00000"/>
                </a:solidFill>
              </a:rPr>
              <a:t>La vita di Mosè è divisa in 3 segmenti di 40 anni ciascuno</a:t>
            </a:r>
          </a:p>
          <a:p>
            <a:pPr marL="285750" indent="-285750">
              <a:lnSpc>
                <a:spcPct val="150000"/>
              </a:lnSpc>
              <a:buFont typeface="Arial" panose="020B0604020202020204" pitchFamily="34" charset="0"/>
              <a:buChar char="•"/>
            </a:pPr>
            <a:r>
              <a:rPr lang="it-IT" sz="2200" dirty="0">
                <a:solidFill>
                  <a:srgbClr val="C00000"/>
                </a:solidFill>
              </a:rPr>
              <a:t>Il numero 40 si ripete 98 volte nella Bibbia</a:t>
            </a:r>
          </a:p>
          <a:p>
            <a:pPr marL="285750" indent="-285750">
              <a:lnSpc>
                <a:spcPct val="150000"/>
              </a:lnSpc>
              <a:buFont typeface="Arial" panose="020B0604020202020204" pitchFamily="34" charset="0"/>
              <a:buChar char="•"/>
            </a:pPr>
            <a:r>
              <a:rPr lang="it-IT" sz="2200" dirty="0">
                <a:solidFill>
                  <a:srgbClr val="C00000"/>
                </a:solidFill>
              </a:rPr>
              <a:t>Buddha digiunò nel deserto 40 giorni prima di iniziare a divulgare i suoi insegnamenti</a:t>
            </a:r>
          </a:p>
          <a:p>
            <a:pPr marL="285750" indent="-285750">
              <a:lnSpc>
                <a:spcPct val="150000"/>
              </a:lnSpc>
              <a:buFont typeface="Arial" panose="020B0604020202020204" pitchFamily="34" charset="0"/>
              <a:buChar char="•"/>
            </a:pPr>
            <a:r>
              <a:rPr lang="it-IT" sz="2200" dirty="0">
                <a:solidFill>
                  <a:srgbClr val="C00000"/>
                </a:solidFill>
              </a:rPr>
              <a:t>40 anni rappresentano il periodo di un’intera generazione</a:t>
            </a:r>
          </a:p>
          <a:p>
            <a:pPr marL="285750" indent="-285750">
              <a:lnSpc>
                <a:spcPct val="150000"/>
              </a:lnSpc>
              <a:buFont typeface="Arial" panose="020B0604020202020204" pitchFamily="34" charset="0"/>
              <a:buChar char="•"/>
            </a:pPr>
            <a:r>
              <a:rPr lang="it-IT" sz="2200" dirty="0">
                <a:solidFill>
                  <a:srgbClr val="C00000"/>
                </a:solidFill>
              </a:rPr>
              <a:t>40 sono i giorni che trascorsero dalla resurrezione di Gesù all’ascesa al cielo</a:t>
            </a:r>
          </a:p>
          <a:p>
            <a:pPr marL="285750" indent="-285750">
              <a:lnSpc>
                <a:spcPct val="150000"/>
              </a:lnSpc>
              <a:buFont typeface="Arial" panose="020B0604020202020204" pitchFamily="34" charset="0"/>
              <a:buChar char="•"/>
            </a:pPr>
            <a:r>
              <a:rPr lang="it-IT" sz="2200" dirty="0">
                <a:solidFill>
                  <a:srgbClr val="C00000"/>
                </a:solidFill>
              </a:rPr>
              <a:t>Nell’attuale pratica cristiana, la Quaresima, periodo che precede la Pasqua, dura 40 giorni</a:t>
            </a:r>
          </a:p>
        </p:txBody>
      </p:sp>
    </p:spTree>
    <p:extLst>
      <p:ext uri="{BB962C8B-B14F-4D97-AF65-F5344CB8AC3E}">
        <p14:creationId xmlns:p14="http://schemas.microsoft.com/office/powerpoint/2010/main" val="208101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09600" y="609600"/>
            <a:ext cx="10363200" cy="4267200"/>
          </a:xfrm>
        </p:spPr>
        <p:txBody>
          <a:bodyPr>
            <a:normAutofit fontScale="90000"/>
          </a:bodyPr>
          <a:lstStyle/>
          <a:p>
            <a:pPr algn="just"/>
            <a:r>
              <a:rPr lang="it-IT" dirty="0">
                <a:latin typeface="Arial" panose="020B0604020202020204" pitchFamily="34" charset="0"/>
                <a:cs typeface="Arial" panose="020B0604020202020204" pitchFamily="34" charset="0"/>
              </a:rPr>
              <a:t>Distonia gustativa definisce la difficoltà nel riconoscere ed interpretare colori, odori e sapori dei cibi trascurando l’importanza di queste sensazioni nel determinare la qualità ed il piacere della nostra alimentazione</a:t>
            </a:r>
            <a:br>
              <a:rPr lang="it-IT" dirty="0">
                <a:solidFill>
                  <a:srgbClr val="669900"/>
                </a:solidFill>
                <a:latin typeface="Arial" panose="020B0604020202020204" pitchFamily="34" charset="0"/>
                <a:cs typeface="Arial" panose="020B0604020202020204" pitchFamily="34" charset="0"/>
              </a:rPr>
            </a:br>
            <a:endParaRPr lang="it-IT"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20231658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6D841E05-066C-0F4D-519B-92003A6EE2E5}"/>
              </a:ext>
            </a:extLst>
          </p:cNvPr>
          <p:cNvSpPr txBox="1"/>
          <p:nvPr/>
        </p:nvSpPr>
        <p:spPr>
          <a:xfrm>
            <a:off x="511279" y="314633"/>
            <a:ext cx="10884309" cy="6046271"/>
          </a:xfrm>
          <a:prstGeom prst="rect">
            <a:avLst/>
          </a:prstGeom>
          <a:noFill/>
        </p:spPr>
        <p:txBody>
          <a:bodyPr wrap="square">
            <a:spAutoFit/>
          </a:bodyPr>
          <a:lstStyle/>
          <a:p>
            <a:pPr algn="l">
              <a:lnSpc>
                <a:spcPct val="150000"/>
              </a:lnSpc>
              <a:buFont typeface="Arial" panose="020B0604020202020204" pitchFamily="34" charset="0"/>
              <a:buChar char="•"/>
            </a:pPr>
            <a:r>
              <a:rPr lang="it-IT" sz="2000" b="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Nella cultura Islamica i morti si piangono per 40 giorni</a:t>
            </a:r>
          </a:p>
          <a:p>
            <a:pPr algn="l">
              <a:lnSpc>
                <a:spcPct val="150000"/>
              </a:lnSpc>
              <a:buFont typeface="Arial" panose="020B0604020202020204" pitchFamily="34" charset="0"/>
              <a:buChar char="•"/>
            </a:pPr>
            <a:r>
              <a:rPr lang="it-IT" sz="2000" b="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Si dice che Maometto avesse 40 anni quando ricevette la rivelazione dell’Arcangelo Gabriele</a:t>
            </a:r>
          </a:p>
          <a:p>
            <a:pPr algn="l">
              <a:lnSpc>
                <a:spcPct val="150000"/>
              </a:lnSpc>
              <a:buFont typeface="Arial" panose="020B0604020202020204" pitchFamily="34" charset="0"/>
              <a:buChar char="•"/>
            </a:pPr>
            <a:r>
              <a:rPr lang="it-IT" sz="2000" b="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Nell’Induismo, la maggior parte delle preghiere popolari sono composte da 40 </a:t>
            </a:r>
            <a:r>
              <a:rPr lang="it-IT" sz="2000" b="0" i="0" dirty="0" err="1">
                <a:solidFill>
                  <a:srgbClr val="C00000"/>
                </a:solidFill>
                <a:effectLst/>
                <a:latin typeface="Calibri" panose="020F0502020204030204" pitchFamily="34" charset="0"/>
                <a:ea typeface="Calibri" panose="020F0502020204030204" pitchFamily="34" charset="0"/>
                <a:cs typeface="Calibri" panose="020F0502020204030204" pitchFamily="34" charset="0"/>
              </a:rPr>
              <a:t>slokas</a:t>
            </a:r>
            <a:r>
              <a:rPr lang="it-IT" sz="2000" b="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 (strofe)</a:t>
            </a:r>
          </a:p>
          <a:p>
            <a:pPr algn="l">
              <a:lnSpc>
                <a:spcPct val="150000"/>
              </a:lnSpc>
              <a:buFont typeface="Arial" panose="020B0604020202020204" pitchFamily="34" charset="0"/>
              <a:buChar char="•"/>
            </a:pPr>
            <a:r>
              <a:rPr lang="it-IT" sz="2000" b="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Isacco aveva 40 anni quando sposò Rebecca</a:t>
            </a:r>
          </a:p>
          <a:p>
            <a:pPr algn="l">
              <a:lnSpc>
                <a:spcPct val="150000"/>
              </a:lnSpc>
              <a:buFont typeface="Arial" panose="020B0604020202020204" pitchFamily="34" charset="0"/>
              <a:buChar char="•"/>
            </a:pPr>
            <a:r>
              <a:rPr lang="it-IT" sz="2000" b="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Gesù venne presentato al Tempio di Gerusalemme 40 giorni dopo la sua nascita</a:t>
            </a:r>
          </a:p>
          <a:p>
            <a:pPr algn="l">
              <a:lnSpc>
                <a:spcPct val="150000"/>
              </a:lnSpc>
              <a:buFont typeface="Arial" panose="020B0604020202020204" pitchFamily="34" charset="0"/>
              <a:buChar char="•"/>
            </a:pPr>
            <a:r>
              <a:rPr lang="it-IT" sz="2000" b="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Per 40 giorni Golia resistette a Davide</a:t>
            </a:r>
          </a:p>
          <a:p>
            <a:pPr algn="l">
              <a:lnSpc>
                <a:spcPct val="150000"/>
              </a:lnSpc>
              <a:buFont typeface="Arial" panose="020B0604020202020204" pitchFamily="34" charset="0"/>
              <a:buChar char="•"/>
            </a:pPr>
            <a:r>
              <a:rPr lang="it-IT" sz="2000" b="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Il profeta Elia camminò per quaranta giorni e quaranta notti fino al Monte Oreb (Monte Sinai), dove il Signore gli rivolse la parola.</a:t>
            </a:r>
          </a:p>
          <a:p>
            <a:pPr algn="l">
              <a:lnSpc>
                <a:spcPct val="150000"/>
              </a:lnSpc>
              <a:buFont typeface="Arial" panose="020B0604020202020204" pitchFamily="34" charset="0"/>
              <a:buChar char="•"/>
            </a:pPr>
            <a:r>
              <a:rPr lang="it-IT" sz="2000" b="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40 è il numero dei capitoli del libro dell’Esodo del Vecchio Testamento</a:t>
            </a:r>
          </a:p>
          <a:p>
            <a:pPr algn="l">
              <a:lnSpc>
                <a:spcPct val="150000"/>
              </a:lnSpc>
              <a:buFont typeface="Arial" panose="020B0604020202020204" pitchFamily="34" charset="0"/>
              <a:buChar char="•"/>
            </a:pPr>
            <a:r>
              <a:rPr lang="it-IT" sz="2000" b="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Secondo gli Egiziani, 40 è il numero di giorni necessari affinché l’amina abbondoni il corpo fisico</a:t>
            </a:r>
          </a:p>
          <a:p>
            <a:pPr algn="l">
              <a:lnSpc>
                <a:spcPct val="150000"/>
              </a:lnSpc>
              <a:buFont typeface="Arial" panose="020B0604020202020204" pitchFamily="34" charset="0"/>
              <a:buChar char="•"/>
            </a:pPr>
            <a:r>
              <a:rPr lang="it-IT" sz="2000" b="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40 sono le settimane di gestazione in cui si compie una nuova vita</a:t>
            </a:r>
          </a:p>
          <a:p>
            <a:pPr algn="l">
              <a:lnSpc>
                <a:spcPct val="150000"/>
              </a:lnSpc>
              <a:buFont typeface="Arial" panose="020B0604020202020204" pitchFamily="34" charset="0"/>
              <a:buChar char="•"/>
            </a:pPr>
            <a:r>
              <a:rPr lang="it-IT" sz="2000" b="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Quaranta è anche il numero dei ladrone che accompagnano la favola di Alì Babà,</a:t>
            </a:r>
          </a:p>
          <a:p>
            <a:pPr algn="l">
              <a:lnSpc>
                <a:spcPct val="150000"/>
              </a:lnSpc>
              <a:buFont typeface="Arial" panose="020B0604020202020204" pitchFamily="34" charset="0"/>
              <a:buChar char="•"/>
            </a:pPr>
            <a:r>
              <a:rPr lang="it-IT" sz="2000" b="0" i="0" dirty="0">
                <a:solidFill>
                  <a:srgbClr val="C00000"/>
                </a:solidFill>
                <a:effectLst/>
                <a:latin typeface="Calibri" panose="020F0502020204030204" pitchFamily="34" charset="0"/>
                <a:ea typeface="Calibri" panose="020F0502020204030204" pitchFamily="34" charset="0"/>
                <a:cs typeface="Calibri" panose="020F0502020204030204" pitchFamily="34" charset="0"/>
              </a:rPr>
              <a:t>40 sono le carte da gioco napoletane.</a:t>
            </a:r>
          </a:p>
        </p:txBody>
      </p:sp>
    </p:spTree>
    <p:extLst>
      <p:ext uri="{BB962C8B-B14F-4D97-AF65-F5344CB8AC3E}">
        <p14:creationId xmlns:p14="http://schemas.microsoft.com/office/powerpoint/2010/main" val="18812291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8BA11543-138F-42A7-7E64-152CE487994B}"/>
              </a:ext>
            </a:extLst>
          </p:cNvPr>
          <p:cNvSpPr txBox="1"/>
          <p:nvPr/>
        </p:nvSpPr>
        <p:spPr>
          <a:xfrm>
            <a:off x="737418" y="871283"/>
            <a:ext cx="10894143" cy="4594784"/>
          </a:xfrm>
          <a:prstGeom prst="rect">
            <a:avLst/>
          </a:prstGeom>
          <a:noFill/>
        </p:spPr>
        <p:txBody>
          <a:bodyPr wrap="square">
            <a:spAutoFit/>
          </a:bodyPr>
          <a:lstStyle/>
          <a:p>
            <a:pPr>
              <a:lnSpc>
                <a:spcPct val="150000"/>
              </a:lnSpc>
            </a:pPr>
            <a:r>
              <a:rPr lang="it-IT" sz="4000" dirty="0">
                <a:solidFill>
                  <a:srgbClr val="C00000"/>
                </a:solidFill>
              </a:rPr>
              <a:t>Quarantena, isolamento obbligatorio che dovrebbe avere una durata di quaranta giorni: era questa la durata tipica della segregazione a cui erano sottoposti le navi provenienti da zone colpite da epidemie o pandemie, come la peste. </a:t>
            </a:r>
          </a:p>
        </p:txBody>
      </p:sp>
    </p:spTree>
    <p:extLst>
      <p:ext uri="{BB962C8B-B14F-4D97-AF65-F5344CB8AC3E}">
        <p14:creationId xmlns:p14="http://schemas.microsoft.com/office/powerpoint/2010/main" val="3458401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B17B060D-17E6-35D5-7A98-30641B159031}"/>
              </a:ext>
            </a:extLst>
          </p:cNvPr>
          <p:cNvSpPr txBox="1"/>
          <p:nvPr/>
        </p:nvSpPr>
        <p:spPr>
          <a:xfrm>
            <a:off x="958645" y="473832"/>
            <a:ext cx="10274710" cy="5910336"/>
          </a:xfrm>
          <a:prstGeom prst="rect">
            <a:avLst/>
          </a:prstGeom>
          <a:noFill/>
        </p:spPr>
        <p:txBody>
          <a:bodyPr wrap="square">
            <a:spAutoFit/>
          </a:bodyPr>
          <a:lstStyle/>
          <a:p>
            <a:pPr>
              <a:lnSpc>
                <a:spcPct val="150000"/>
              </a:lnSpc>
            </a:pPr>
            <a:r>
              <a:rPr lang="it-IT" sz="3200" dirty="0">
                <a:solidFill>
                  <a:srgbClr val="C00000"/>
                </a:solidFill>
              </a:rPr>
              <a:t>Sant’Agostino sosteneva che il numero quaranta esprime la perfezione “poiché la Legge è stata data nei dieci comandamenti, allora è per tutto il mondo che la Legge è stata predicata e tutto il mondo è composto di quattro parti: Oriente e Occidente, Sud e Nord; quindi, moltiplicando dieci per quattro, si ottiene quaranta. O, meglio, è per i quattro libri del Vangelo che la Legge si compie”.</a:t>
            </a:r>
          </a:p>
        </p:txBody>
      </p:sp>
    </p:spTree>
    <p:extLst>
      <p:ext uri="{BB962C8B-B14F-4D97-AF65-F5344CB8AC3E}">
        <p14:creationId xmlns:p14="http://schemas.microsoft.com/office/powerpoint/2010/main" val="4028625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335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4" name="Rectangle 2063">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Segnaposto contenuto 3" descr="Immagine che contiene testo, Carattere, cerchio, logo&#10;&#10;Descrizione generata automaticamente"/>
          <p:cNvPicPr>
            <a:picLocks noChangeAspect="1"/>
          </p:cNvPicPr>
          <p:nvPr/>
        </p:nvPicPr>
        <p:blipFill rotWithShape="1">
          <a:blip r:embed="rId3">
            <a:alphaModFix amt="40000"/>
          </a:blip>
          <a:srcRect r="1" b="23068"/>
          <a:stretch/>
        </p:blipFill>
        <p:spPr>
          <a:xfrm>
            <a:off x="20" y="10"/>
            <a:ext cx="8450297" cy="6857990"/>
          </a:xfrm>
          <a:prstGeom prst="rect">
            <a:avLst/>
          </a:prstGeom>
        </p:spPr>
      </p:pic>
      <p:sp>
        <p:nvSpPr>
          <p:cNvPr id="5" name="Titolo 4">
            <a:extLst>
              <a:ext uri="{FF2B5EF4-FFF2-40B4-BE49-F238E27FC236}">
                <a16:creationId xmlns:a16="http://schemas.microsoft.com/office/drawing/2014/main" id="{0C6D6821-9B0A-01D9-8043-3CC9663603BB}"/>
              </a:ext>
            </a:extLst>
          </p:cNvPr>
          <p:cNvSpPr>
            <a:spLocks noGrp="1"/>
          </p:cNvSpPr>
          <p:nvPr>
            <p:ph type="title"/>
          </p:nvPr>
        </p:nvSpPr>
        <p:spPr>
          <a:xfrm>
            <a:off x="838201" y="365125"/>
            <a:ext cx="5251316" cy="1627636"/>
          </a:xfrm>
        </p:spPr>
        <p:txBody>
          <a:bodyPr vert="horz" lIns="91440" tIns="45720" rIns="91440" bIns="45720" rtlCol="0">
            <a:normAutofit/>
          </a:bodyPr>
          <a:lstStyle/>
          <a:p>
            <a:r>
              <a:rPr lang="en-US" kern="1200" dirty="0">
                <a:solidFill>
                  <a:srgbClr val="D53B17"/>
                </a:solidFill>
                <a:latin typeface="Cambria" panose="02040503050406030204" pitchFamily="18" charset="0"/>
                <a:ea typeface="Cambria" panose="02040503050406030204" pitchFamily="18" charset="0"/>
              </a:rPr>
              <a:t>   </a:t>
            </a:r>
          </a:p>
        </p:txBody>
      </p:sp>
      <p:pic>
        <p:nvPicPr>
          <p:cNvPr id="1026" name="Picture 2" descr="Immagine che contiene cibo, bevanda, alcol, Bottiglia di vetro&#10;&#10;Descrizione generata automaticamente">
            <a:extLst>
              <a:ext uri="{FF2B5EF4-FFF2-40B4-BE49-F238E27FC236}">
                <a16:creationId xmlns:a16="http://schemas.microsoft.com/office/drawing/2014/main" id="{FD6213A6-FA4A-1EC1-DD89-99308796F6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4835" r="-1" b="11331"/>
          <a:stretch/>
        </p:blipFill>
        <p:spPr bwMode="auto">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
        <p:nvSpPr>
          <p:cNvPr id="3" name="Segnaposto contenuto 2">
            <a:extLst>
              <a:ext uri="{FF2B5EF4-FFF2-40B4-BE49-F238E27FC236}">
                <a16:creationId xmlns:a16="http://schemas.microsoft.com/office/drawing/2014/main" id="{0B84AE70-7F69-146A-AA93-B60491913554}"/>
              </a:ext>
            </a:extLst>
          </p:cNvPr>
          <p:cNvSpPr>
            <a:spLocks noGrp="1"/>
          </p:cNvSpPr>
          <p:nvPr>
            <p:ph idx="1"/>
          </p:nvPr>
        </p:nvSpPr>
        <p:spPr/>
        <p:txBody>
          <a:bodyPr/>
          <a:lstStyle/>
          <a:p>
            <a:endParaRPr lang="it-IT"/>
          </a:p>
        </p:txBody>
      </p:sp>
    </p:spTree>
    <p:extLst>
      <p:ext uri="{BB962C8B-B14F-4D97-AF65-F5344CB8AC3E}">
        <p14:creationId xmlns:p14="http://schemas.microsoft.com/office/powerpoint/2010/main" val="2312525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62000" y="609600"/>
            <a:ext cx="10210800" cy="4267200"/>
          </a:xfrm>
        </p:spPr>
        <p:txBody>
          <a:bodyPr>
            <a:normAutofit fontScale="90000"/>
          </a:bodyPr>
          <a:lstStyle/>
          <a:p>
            <a:pPr algn="just"/>
            <a:r>
              <a:rPr lang="it-IT" dirty="0">
                <a:latin typeface="Arial" panose="020B0604020202020204" pitchFamily="34" charset="0"/>
                <a:cs typeface="Arial" panose="020B0604020202020204" pitchFamily="34" charset="0"/>
              </a:rPr>
              <a:t>La distonia gustativa nasce da preconcetti (fa bene, fa male), da disturbi psicologici, da restrizioni volontarie come diete religiose o salutistiche, raramente per disturbi o malattie degli organi sensoriali. La distonia gustativa è prevalentemente un fenomeno culturale</a:t>
            </a:r>
            <a:endParaRPr lang="it-IT"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1008763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62000" y="609600"/>
            <a:ext cx="9372600" cy="3886200"/>
          </a:xfrm>
        </p:spPr>
        <p:txBody>
          <a:bodyPr>
            <a:normAutofit/>
          </a:bodyPr>
          <a:lstStyle/>
          <a:p>
            <a:pPr algn="just"/>
            <a:r>
              <a:rPr lang="it-IT" dirty="0">
                <a:latin typeface="Arial" panose="020B0604020202020204" pitchFamily="34" charset="0"/>
                <a:cs typeface="Arial" panose="020B0604020202020204" pitchFamily="34" charset="0"/>
              </a:rPr>
              <a:t>Disponiamo di una grande quantità di cibo con costo molto accessibile e questo diminuisce l’importanza gustativa di un alimento in favore della quantità rispetto alla qualità</a:t>
            </a:r>
            <a:br>
              <a:rPr lang="it-IT" dirty="0">
                <a:latin typeface="Arial" panose="020B0604020202020204" pitchFamily="34" charset="0"/>
                <a:cs typeface="Arial" panose="020B0604020202020204" pitchFamily="34" charset="0"/>
              </a:rPr>
            </a:br>
            <a:endParaRPr lang="it-IT"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189530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62000" y="609600"/>
            <a:ext cx="10515600" cy="4267200"/>
          </a:xfrm>
        </p:spPr>
        <p:txBody>
          <a:bodyPr>
            <a:normAutofit fontScale="90000"/>
          </a:bodyPr>
          <a:lstStyle/>
          <a:p>
            <a:pPr algn="just"/>
            <a:r>
              <a:rPr lang="it-IT" dirty="0">
                <a:latin typeface="Arial" panose="020B0604020202020204" pitchFamily="34" charset="0"/>
                <a:cs typeface="Arial" panose="020B0604020202020204" pitchFamily="34" charset="0"/>
              </a:rPr>
              <a:t>Osservare, toccare, annusare, assaggiare e masticare. Una sequenza gustativa protettiva verso alimenti e bevande nocive. Ora abbiamo delegato queste funzioni prioritarie. Il vantaggio della sicurezza alimentare giustifica la perdita della capacità sensoriale?</a:t>
            </a:r>
            <a:br>
              <a:rPr lang="it-IT" dirty="0">
                <a:latin typeface="Arial" panose="020B0604020202020204" pitchFamily="34" charset="0"/>
                <a:cs typeface="Arial" panose="020B0604020202020204" pitchFamily="34" charset="0"/>
              </a:rPr>
            </a:br>
            <a:endParaRPr lang="it-IT"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1635391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62000" y="685800"/>
            <a:ext cx="10210800" cy="4495800"/>
          </a:xfrm>
        </p:spPr>
        <p:txBody>
          <a:bodyPr>
            <a:noAutofit/>
          </a:bodyPr>
          <a:lstStyle/>
          <a:p>
            <a:pPr marL="571500" indent="-571500" algn="just">
              <a:lnSpc>
                <a:spcPct val="150000"/>
              </a:lnSpc>
            </a:pP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L’uomo ha sviluppato la capacità di analisi strumentale e di memorizzazione, ma ha perso interesse nella sua capacità di analisi emozionale e sensoriale</a:t>
            </a:r>
            <a:br>
              <a:rPr lang="it-IT" sz="4000" dirty="0">
                <a:latin typeface="Arial" panose="020B0604020202020204" pitchFamily="34" charset="0"/>
                <a:cs typeface="Arial" panose="020B0604020202020204" pitchFamily="34" charset="0"/>
              </a:rPr>
            </a:br>
            <a:br>
              <a:rPr lang="it-IT" sz="4000" dirty="0"/>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1305069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295400" y="381000"/>
            <a:ext cx="9982200" cy="4495800"/>
          </a:xfrm>
        </p:spPr>
        <p:txBody>
          <a:bodyPr>
            <a:noAutofit/>
          </a:bodyPr>
          <a:lstStyle/>
          <a:p>
            <a:pPr marL="571500" indent="-571500" algn="just">
              <a:lnSpc>
                <a:spcPct val="100000"/>
              </a:lnSpc>
            </a:pP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Guardiamo un prodotto che ci interessa, valutiamo il suo volume, il suo colore, lo soppesiamo e accarezziamo con gli occhi, controlliamo la sua struttura ed i suoi dettagli: alla fine il nostro occhio è soddisfatto?</a:t>
            </a:r>
            <a:br>
              <a:rPr lang="it-IT" sz="4000" dirty="0">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3360921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1600200" y="457200"/>
            <a:ext cx="9982200" cy="4419600"/>
          </a:xfrm>
        </p:spPr>
        <p:txBody>
          <a:bodyPr>
            <a:noAutofit/>
          </a:bodyPr>
          <a:lstStyle/>
          <a:p>
            <a:pPr>
              <a:lnSpc>
                <a:spcPct val="100000"/>
              </a:lnSpc>
            </a:pPr>
            <a:br>
              <a:rPr lang="it-IT" sz="4000" dirty="0">
                <a:solidFill>
                  <a:srgbClr val="669900"/>
                </a:solidFill>
                <a:latin typeface="Arial" panose="020B0604020202020204" pitchFamily="34" charset="0"/>
                <a:cs typeface="Arial" panose="020B0604020202020204" pitchFamily="34" charset="0"/>
              </a:rPr>
            </a:br>
            <a:br>
              <a:rPr lang="it-IT" sz="4000" dirty="0">
                <a:solidFill>
                  <a:srgbClr val="669900"/>
                </a:solidFill>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Lo tocchiamo: peso, forma geometrica, superficie, regolarità al tatto, agguantabilità, bilanciamento, deformabilità, asciutto, umido, liscio, rugoso.</a:t>
            </a:r>
            <a:br>
              <a:rPr lang="it-IT" sz="4000" dirty="0">
                <a:latin typeface="Arial" panose="020B0604020202020204" pitchFamily="34" charset="0"/>
                <a:cs typeface="Arial" panose="020B0604020202020204" pitchFamily="34" charset="0"/>
              </a:rPr>
            </a:br>
            <a:r>
              <a:rPr lang="it-IT" sz="4000" dirty="0">
                <a:latin typeface="Arial" panose="020B0604020202020204" pitchFamily="34" charset="0"/>
                <a:cs typeface="Arial" panose="020B0604020202020204" pitchFamily="34" charset="0"/>
              </a:rPr>
              <a:t>Che cosa ci trasmette?</a:t>
            </a:r>
            <a:br>
              <a:rPr lang="it-IT" sz="4000" dirty="0">
                <a:latin typeface="Arial" panose="020B0604020202020204" pitchFamily="34" charset="0"/>
                <a:cs typeface="Arial" panose="020B0604020202020204" pitchFamily="34" charset="0"/>
              </a:rPr>
            </a:br>
            <a:br>
              <a:rPr lang="it-IT" sz="4000" dirty="0">
                <a:latin typeface="Arial" panose="020B0604020202020204" pitchFamily="34" charset="0"/>
                <a:cs typeface="Arial" panose="020B0604020202020204" pitchFamily="34" charset="0"/>
              </a:rPr>
            </a:br>
            <a:endParaRPr lang="it-IT" sz="4000" dirty="0"/>
          </a:p>
        </p:txBody>
      </p:sp>
      <p:pic>
        <p:nvPicPr>
          <p:cNvPr id="4" name="Segnaposto contenuto 3"/>
          <p:cNvPicPr>
            <a:picLocks noGrp="1" noChangeAspect="1"/>
          </p:cNvPicPr>
          <p:nvPr>
            <p:ph idx="1"/>
          </p:nvPr>
        </p:nvPicPr>
        <p:blipFill>
          <a:blip r:embed="rId3"/>
          <a:stretch>
            <a:fillRect/>
          </a:stretch>
        </p:blipFill>
        <p:spPr>
          <a:xfrm>
            <a:off x="304800" y="4800600"/>
            <a:ext cx="1738631" cy="1760483"/>
          </a:xfrm>
        </p:spPr>
      </p:pic>
    </p:spTree>
    <p:extLst>
      <p:ext uri="{BB962C8B-B14F-4D97-AF65-F5344CB8AC3E}">
        <p14:creationId xmlns:p14="http://schemas.microsoft.com/office/powerpoint/2010/main" val="52460919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TotalTime>
  <Words>2207</Words>
  <Application>Microsoft Office PowerPoint</Application>
  <PresentationFormat>Widescreen</PresentationFormat>
  <Paragraphs>106</Paragraphs>
  <Slides>34</Slides>
  <Notes>25</Notes>
  <HiddenSlides>0</HiddenSlides>
  <MMClips>0</MMClips>
  <ScaleCrop>false</ScaleCrop>
  <HeadingPairs>
    <vt:vector size="6" baseType="variant">
      <vt:variant>
        <vt:lpstr>Caratteri utilizzati</vt:lpstr>
      </vt:variant>
      <vt:variant>
        <vt:i4>7</vt:i4>
      </vt:variant>
      <vt:variant>
        <vt:lpstr>Tema</vt:lpstr>
      </vt:variant>
      <vt:variant>
        <vt:i4>2</vt:i4>
      </vt:variant>
      <vt:variant>
        <vt:lpstr>Titoli diapositive</vt:lpstr>
      </vt:variant>
      <vt:variant>
        <vt:i4>34</vt:i4>
      </vt:variant>
    </vt:vector>
  </HeadingPairs>
  <TitlesOfParts>
    <vt:vector size="43" baseType="lpstr">
      <vt:lpstr>Alegreya</vt:lpstr>
      <vt:lpstr>Arial</vt:lpstr>
      <vt:lpstr>Calibri</vt:lpstr>
      <vt:lpstr>Calibri Light</vt:lpstr>
      <vt:lpstr>Cambria</vt:lpstr>
      <vt:lpstr>Century Gothic</vt:lpstr>
      <vt:lpstr>Linux Libertine</vt:lpstr>
      <vt:lpstr>Tema di Office</vt:lpstr>
      <vt:lpstr>1_Tema di Office</vt:lpstr>
      <vt:lpstr>Carême, il re de cuochi, il cuoco dei re.</vt:lpstr>
      <vt:lpstr>L</vt:lpstr>
      <vt:lpstr>Distonia gustativa definisce la difficoltà nel riconoscere ed interpretare colori, odori e sapori dei cibi trascurando l’importanza di queste sensazioni nel determinare la qualità ed il piacere della nostra alimentazione </vt:lpstr>
      <vt:lpstr>La distonia gustativa nasce da preconcetti (fa bene, fa male), da disturbi psicologici, da restrizioni volontarie come diete religiose o salutistiche, raramente per disturbi o malattie degli organi sensoriali. La distonia gustativa è prevalentemente un fenomeno culturale</vt:lpstr>
      <vt:lpstr>Disponiamo di una grande quantità di cibo con costo molto accessibile e questo diminuisce l’importanza gustativa di un alimento in favore della quantità rispetto alla qualità </vt:lpstr>
      <vt:lpstr>Osservare, toccare, annusare, assaggiare e masticare. Una sequenza gustativa protettiva verso alimenti e bevande nocive. Ora abbiamo delegato queste funzioni prioritarie. Il vantaggio della sicurezza alimentare giustifica la perdita della capacità sensoriale? </vt:lpstr>
      <vt:lpstr> L’uomo ha sviluppato la capacità di analisi strumentale e di memorizzazione, ma ha perso interesse nella sua capacità di analisi emozionale e sensoriale  </vt:lpstr>
      <vt:lpstr>  Guardiamo un prodotto che ci interessa, valutiamo il suo volume, il suo colore, lo soppesiamo e accarezziamo con gli occhi, controlliamo la sua struttura ed i suoi dettagli: alla fine il nostro occhio è soddisfatto?  </vt:lpstr>
      <vt:lpstr>  Lo tocchiamo: peso, forma geometrica, superficie, regolarità al tatto, agguantabilità, bilanciamento, deformabilità, asciutto, umido, liscio, rugoso. Che cosa ci trasmette?  </vt:lpstr>
      <vt:lpstr>Lo annusiamo? Senza accorgerci lo facciamo sempre. Odore di macchina nuova, odore di metallo, odore di plastica, odore di chiuso. La memoria olfattiva è quella conservata nel nostro cervello primitivo.  </vt:lpstr>
      <vt:lpstr> Lo assaggiamo? Se edibile ci viene spontaneo. Caldo, freddo, dolce, salato, acido, amaro, umami. Odori, aromi, persistenza, retrogusto. Perché ci piace o non ci piace? </vt:lpstr>
      <vt:lpstr> Usiamo i nostri sensi Dopo averlo guardato, toccato, annusato e assaggiato quali sono le sensazioni che ne sono derivate, come si articolano e con quale priorità Ci piace, perché e quanto ci piace?  </vt:lpstr>
      <vt:lpstr> Conoscere per assaggiare con piacere Quasi tutti gli alimenti e le bevande che consumiamo ogni giorno hanno migliaia di anni di storia che dimostrano la loro edibilità o la loro potabilità. Come sono arrivati fino a noi?  </vt:lpstr>
      <vt:lpstr>  Conoscere la loro origine, capire la loro funzione, comprendere come meglio fruire delle loro caratteristiche organolettiche aiuta ad assaggiare con piacere. Buono o non buono, fa bene o fa male: tutto qui?  </vt:lpstr>
      <vt:lpstr>  Quali caratteristiche gustative ci attraggono di più, con che priorità, vi è un rapporto armonico fra i vari sapori, colori ed odori Impariamo a descrivere e quindi a  comunicare quello che percepiamo   </vt:lpstr>
      <vt:lpstr>    Metà della popolazione è in sovrappeso ed un terzo è obesa. Una persona su dieci soffre o ha sofferto di anoressia. Alimentazione compulsiva e vomito indotto sono disturbi comportamentali frequenti     </vt:lpstr>
      <vt:lpstr>   Il consumo eccessivo di alcol crea continui problemi di salute, come danno diretto sull’organismo e come induzione a comportamenti pericolosi per la salute altrui Il cibo viene maltrattato o sprecato   </vt:lpstr>
      <vt:lpstr>      Proliferano diete di ogni tipo senza alcuna base scientifica e dannose per la salute Presunti esperti decretano regole dietetiche incongrue grazie alla diffusa dabbenaggine alimentare.      </vt:lpstr>
      <vt:lpstr>    Gusto sobrio è un’attività di promozione sociale culturale per diffondere un’alimentazione colta, limitata, rispettosa, volta a massimizzare il piacere del buon cibo e delle buone bevande     </vt:lpstr>
      <vt:lpstr>Presentazione standard di PowerPoint</vt:lpstr>
      <vt:lpstr>Carême, il re de cuochi, il cuoco dei re..</vt:lpstr>
      <vt:lpstr>Marie-Antoine Carême  “Esistono cinque Arti belle: la Pittura, la Poesia, la Musica, la Scultura e l’Architettura, la cui branca principale è la Pasticceria”. Così sentenziava Marie-Antoine Carême, cuoco, pasticcere e scrittore nato a Parigi poco prima della Rivoluzione francese.  Fu abbandonato in tenera età dai suoi indigenti genitori, in un'età compresa tra i 9 ed i 12 anni. Da giovanissimo iniziò a lavorare come garzone di cucina in una griglieria parigina in cambio di vitto e alloggio. Nel 1798 divenne apprendista di Sylvain Bailly, un celebre pâtissier il cui negozio era nei pressi del Palais-Royal. Bailly ne riconobbe il talento e l'ambizione. Carême divenne famoso per i suoi  croquembouche e altre pièce montée, elaborate preparazioni di pasticceria, spesso alte oltre un metro, utilizzate come centrotavola e fatte interamente di zucchero, marzapane e prodotti di pasticceria che Bailly esponeva nella vetrina del negozio La prima posizione di prestigio di Carême fu quella di chef de cuisine per Talleyrand che lo incoraggiò a creare un modo nuovo e più raffinato nella preparazione e nella presentazione dei piatti, utilizzando erbe aromatiche fresche, verdure e salse semplici con meno ingredienti. </vt:lpstr>
      <vt:lpstr>Presentazione standard di PowerPoint</vt:lpstr>
      <vt:lpstr>Charles-Maurice de Talleyrand-Périgord </vt:lpstr>
      <vt:lpstr>Antoine Parmentier </vt:lpstr>
      <vt:lpstr>Presentazione standard di PowerPoint</vt:lpstr>
      <vt:lpstr>"Belle Époque"</vt:lpstr>
      <vt:lpstr>MOULIN ROUGE</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Gli Sforza e Maria Teresa d’Austria.  Gloria della storia milanese per festeggiare l’ultimo incontro dell’anno.</dc:title>
  <dc:creator>segreteria</dc:creator>
  <cp:lastModifiedBy>segreteria</cp:lastModifiedBy>
  <cp:revision>20</cp:revision>
  <dcterms:created xsi:type="dcterms:W3CDTF">2023-12-12T16:12:06Z</dcterms:created>
  <dcterms:modified xsi:type="dcterms:W3CDTF">2024-03-18T13:04:23Z</dcterms:modified>
</cp:coreProperties>
</file>