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3" r:id="rId3"/>
    <p:sldId id="311" r:id="rId4"/>
    <p:sldId id="312" r:id="rId5"/>
    <p:sldId id="309" r:id="rId6"/>
    <p:sldId id="317" r:id="rId7"/>
    <p:sldId id="313" r:id="rId8"/>
    <p:sldId id="270" r:id="rId9"/>
    <p:sldId id="307" r:id="rId10"/>
    <p:sldId id="273" r:id="rId11"/>
    <p:sldId id="271" r:id="rId12"/>
    <p:sldId id="308" r:id="rId13"/>
    <p:sldId id="306" r:id="rId14"/>
    <p:sldId id="310" r:id="rId15"/>
    <p:sldId id="27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512" y="168"/>
      </p:cViewPr>
      <p:guideLst/>
    </p:cSldViewPr>
  </p:slideViewPr>
  <p:notesTextViewPr>
    <p:cViewPr>
      <p:scale>
        <a:sx n="1" d="1"/>
        <a:sy n="1" d="1"/>
      </p:scale>
      <p:origin x="0" y="0"/>
    </p:cViewPr>
  </p:notesTextViewPr>
  <p:sorterViewPr>
    <p:cViewPr>
      <p:scale>
        <a:sx n="100" d="100"/>
        <a:sy n="100" d="100"/>
      </p:scale>
      <p:origin x="0" y="-48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1F226-2D78-4988-A0C7-9D04A8C9B1BC}" type="datetimeFigureOut">
              <a:rPr lang="it-IT" smtClean="0"/>
              <a:t>05/02/24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0DFE0-183B-4111-AD37-E6487E18AE9A}" type="slidenum">
              <a:rPr lang="it-IT" smtClean="0"/>
              <a:t>‹#›</a:t>
            </a:fld>
            <a:endParaRPr lang="it-IT"/>
          </a:p>
        </p:txBody>
      </p:sp>
    </p:spTree>
    <p:extLst>
      <p:ext uri="{BB962C8B-B14F-4D97-AF65-F5344CB8AC3E}">
        <p14:creationId xmlns:p14="http://schemas.microsoft.com/office/powerpoint/2010/main" val="289129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20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7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88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7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61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7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7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36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68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67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26E94-5599-072F-816E-54C11542090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C7651DE-70BD-A3C7-3248-F0EE4A25C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25B8FE2-D3B0-8797-926D-F368E900CD22}"/>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5" name="Segnaposto piè di pagina 4">
            <a:extLst>
              <a:ext uri="{FF2B5EF4-FFF2-40B4-BE49-F238E27FC236}">
                <a16:creationId xmlns:a16="http://schemas.microsoft.com/office/drawing/2014/main" id="{A148E065-F526-F75D-EBD3-4B6B818E84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2D953F-EA5B-F30E-DBE6-B461B251E61B}"/>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354911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64F635-E61C-73A8-28BA-C361C842905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5E3BB3-E7C7-6C1C-7D28-BDDCCDC3ACE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8AABFE-E789-3ABC-A2F9-F5095E1CCE44}"/>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5" name="Segnaposto piè di pagina 4">
            <a:extLst>
              <a:ext uri="{FF2B5EF4-FFF2-40B4-BE49-F238E27FC236}">
                <a16:creationId xmlns:a16="http://schemas.microsoft.com/office/drawing/2014/main" id="{D8E9F188-4548-8769-1BD7-2912E443CC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D50097-7137-13E1-9725-76A99CB4064F}"/>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169011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FD45B29-A0BF-32DD-BEB1-1185A74028C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2CB094B-11EE-8365-961E-476123EDCCF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85EA97-A1B2-B592-4330-7A6FEFAEAE56}"/>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5" name="Segnaposto piè di pagina 4">
            <a:extLst>
              <a:ext uri="{FF2B5EF4-FFF2-40B4-BE49-F238E27FC236}">
                <a16:creationId xmlns:a16="http://schemas.microsoft.com/office/drawing/2014/main" id="{1AE5E808-FD09-1F78-FAB8-51E16F51AE8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02EF94-72A4-BE65-A57A-EFD94D26A534}"/>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353071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1C57E-2250-24CB-2D2C-19BC8075461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C6E6B7-7E59-A639-D85F-EAB11B3B36F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4143B6-B9CD-5A48-C54F-732B736AB9D5}"/>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5" name="Segnaposto piè di pagina 4">
            <a:extLst>
              <a:ext uri="{FF2B5EF4-FFF2-40B4-BE49-F238E27FC236}">
                <a16:creationId xmlns:a16="http://schemas.microsoft.com/office/drawing/2014/main" id="{DF0F469C-177C-992C-5482-A2BD4214BC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158ECAB-9CED-D9C6-3F6D-122C1555FD12}"/>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281979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0785C8-20A5-E7D4-02B1-0104F1FB4DB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EB90F48-7416-6F81-B9FB-954C17F678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D45C36F-7C0B-011E-5FEA-753534E14FB5}"/>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5" name="Segnaposto piè di pagina 4">
            <a:extLst>
              <a:ext uri="{FF2B5EF4-FFF2-40B4-BE49-F238E27FC236}">
                <a16:creationId xmlns:a16="http://schemas.microsoft.com/office/drawing/2014/main" id="{306BD671-600D-9AFC-CC56-D5111E82B8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C11C67-2037-AE41-D081-2A9D4B121749}"/>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384635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CB0F2-0386-C759-DAEF-61AD5D1169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CE5A331-54D8-6561-096F-FF5E4FF4277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7F8FF49-9FEA-63FA-13AA-69230AF3374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8768EAE-4D45-77E5-9E05-D5A7DF4DB259}"/>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6" name="Segnaposto piè di pagina 5">
            <a:extLst>
              <a:ext uri="{FF2B5EF4-FFF2-40B4-BE49-F238E27FC236}">
                <a16:creationId xmlns:a16="http://schemas.microsoft.com/office/drawing/2014/main" id="{05D30F55-FAD1-7E31-9C25-76F236F4E2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3131A1-361D-4A66-B00F-8CAA8FE70E06}"/>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361255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A7CB27-4635-A331-DBA0-984AFB8C5C4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5ADD83F-0AEF-796C-2660-8DD66098F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AC2FB8A-9A52-58C6-B761-FF2359405D9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301401D-3C19-2570-3EFA-1EFF39D60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87AFE1D-A686-5E9A-B321-C1F906B97C9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587CBA1-18BC-4DD3-0477-3F7F305128F9}"/>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8" name="Segnaposto piè di pagina 7">
            <a:extLst>
              <a:ext uri="{FF2B5EF4-FFF2-40B4-BE49-F238E27FC236}">
                <a16:creationId xmlns:a16="http://schemas.microsoft.com/office/drawing/2014/main" id="{23A89F2C-041E-7164-FED7-7F1DD336880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D531EAA-7E01-ABD1-5B24-E6E83ABA548F}"/>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374708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9FC533-A04F-08ED-1759-EFE37E6684B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0DF0B37-45C7-505F-A6EB-9FAB94B33FD1}"/>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4" name="Segnaposto piè di pagina 3">
            <a:extLst>
              <a:ext uri="{FF2B5EF4-FFF2-40B4-BE49-F238E27FC236}">
                <a16:creationId xmlns:a16="http://schemas.microsoft.com/office/drawing/2014/main" id="{CDBFFC25-5197-B3C8-9D1B-3E8BE55B678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8AA7CAF-064C-8616-6CA0-671C8C7A9A62}"/>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384764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51CA29C-F8DF-E132-610F-AC2D3F52B09A}"/>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3" name="Segnaposto piè di pagina 2">
            <a:extLst>
              <a:ext uri="{FF2B5EF4-FFF2-40B4-BE49-F238E27FC236}">
                <a16:creationId xmlns:a16="http://schemas.microsoft.com/office/drawing/2014/main" id="{44E1430D-2494-FA03-A41C-5435703BE28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A602469-4AF2-84FA-DD13-472702B78088}"/>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39167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E2390-2163-9A71-8169-AF00F25B7B9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6D4353-BE4A-544D-AFE1-08B9951CA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52A063A-79F1-95EC-143E-611431FAD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7D1FB88-881D-8C7A-5BBB-15F89DE51C3B}"/>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6" name="Segnaposto piè di pagina 5">
            <a:extLst>
              <a:ext uri="{FF2B5EF4-FFF2-40B4-BE49-F238E27FC236}">
                <a16:creationId xmlns:a16="http://schemas.microsoft.com/office/drawing/2014/main" id="{C4D2C3A3-2DC5-2434-2547-5D7965C4C63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AD2E95-829C-25D9-C4C7-23A86A5E49BD}"/>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189628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A78421-1B15-C669-DAC6-42FF3FA7EDB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5355C9F-36CD-F585-323D-82D3DED93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8417428-786E-AAE4-ADE0-6924F46A8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268748-6BF5-F476-9C80-41588B7F20BA}"/>
              </a:ext>
            </a:extLst>
          </p:cNvPr>
          <p:cNvSpPr>
            <a:spLocks noGrp="1"/>
          </p:cNvSpPr>
          <p:nvPr>
            <p:ph type="dt" sz="half" idx="10"/>
          </p:nvPr>
        </p:nvSpPr>
        <p:spPr/>
        <p:txBody>
          <a:bodyPr/>
          <a:lstStyle/>
          <a:p>
            <a:fld id="{FDC47336-CC42-4BF0-B7D6-B4C6C37BA55B}" type="datetimeFigureOut">
              <a:rPr lang="it-IT" smtClean="0"/>
              <a:t>05/02/24</a:t>
            </a:fld>
            <a:endParaRPr lang="it-IT"/>
          </a:p>
        </p:txBody>
      </p:sp>
      <p:sp>
        <p:nvSpPr>
          <p:cNvPr id="6" name="Segnaposto piè di pagina 5">
            <a:extLst>
              <a:ext uri="{FF2B5EF4-FFF2-40B4-BE49-F238E27FC236}">
                <a16:creationId xmlns:a16="http://schemas.microsoft.com/office/drawing/2014/main" id="{9B481A07-F1D6-D677-B1EB-99C871E9AD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827D24C-AA12-1D9A-66B7-22B615E79426}"/>
              </a:ext>
            </a:extLst>
          </p:cNvPr>
          <p:cNvSpPr>
            <a:spLocks noGrp="1"/>
          </p:cNvSpPr>
          <p:nvPr>
            <p:ph type="sldNum" sz="quarter" idx="12"/>
          </p:nvPr>
        </p:nvSpPr>
        <p:spPr/>
        <p:txBody>
          <a:bodyPr/>
          <a:lstStyle/>
          <a:p>
            <a:fld id="{18FC5CB4-9F5D-4475-BBC3-81ADAF82AC28}" type="slidenum">
              <a:rPr lang="it-IT" smtClean="0"/>
              <a:t>‹#›</a:t>
            </a:fld>
            <a:endParaRPr lang="it-IT"/>
          </a:p>
        </p:txBody>
      </p:sp>
    </p:spTree>
    <p:extLst>
      <p:ext uri="{BB962C8B-B14F-4D97-AF65-F5344CB8AC3E}">
        <p14:creationId xmlns:p14="http://schemas.microsoft.com/office/powerpoint/2010/main" val="83389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8136C1C-C44B-5872-1CF9-A24C8522B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D4DB1C3-EF04-DEC9-C721-69581104B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E1FE11-D108-DB48-06FC-3BA66A6EE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47336-CC42-4BF0-B7D6-B4C6C37BA55B}" type="datetimeFigureOut">
              <a:rPr lang="it-IT" smtClean="0"/>
              <a:t>05/02/24</a:t>
            </a:fld>
            <a:endParaRPr lang="it-IT"/>
          </a:p>
        </p:txBody>
      </p:sp>
      <p:sp>
        <p:nvSpPr>
          <p:cNvPr id="5" name="Segnaposto piè di pagina 4">
            <a:extLst>
              <a:ext uri="{FF2B5EF4-FFF2-40B4-BE49-F238E27FC236}">
                <a16:creationId xmlns:a16="http://schemas.microsoft.com/office/drawing/2014/main" id="{27A269B7-2EDA-6023-9A3A-01141AEBD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1D9C881-08AC-F350-88E1-54FB40A23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C5CB4-9F5D-4475-BBC3-81ADAF82AC28}" type="slidenum">
              <a:rPr lang="it-IT" smtClean="0"/>
              <a:t>‹#›</a:t>
            </a:fld>
            <a:endParaRPr lang="it-IT"/>
          </a:p>
        </p:txBody>
      </p:sp>
    </p:spTree>
    <p:extLst>
      <p:ext uri="{BB962C8B-B14F-4D97-AF65-F5344CB8AC3E}">
        <p14:creationId xmlns:p14="http://schemas.microsoft.com/office/powerpoint/2010/main" val="268989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pais.com/cultura/2022-02-03/australia-anuncia-que-se-ha-hallado-el-endeavour-el-legendario-primer-navio-de-las-exploraciones-del-capitan-cook.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77F347C-FD28-AE58-EB24-6FF30FCA2951}"/>
              </a:ext>
            </a:extLst>
          </p:cNvPr>
          <p:cNvSpPr>
            <a:spLocks noGrp="1"/>
          </p:cNvSpPr>
          <p:nvPr>
            <p:ph type="ctrTitle"/>
          </p:nvPr>
        </p:nvSpPr>
        <p:spPr>
          <a:xfrm>
            <a:off x="186923" y="298764"/>
            <a:ext cx="11499272" cy="2233424"/>
          </a:xfrm>
          <a:solidFill>
            <a:schemeClr val="accent2"/>
          </a:solidFill>
        </p:spPr>
        <p:txBody>
          <a:bodyPr>
            <a:noAutofit/>
          </a:bodyPr>
          <a:lstStyle/>
          <a:p>
            <a:r>
              <a:rPr lang="it-IT" sz="4800" b="1" kern="100" spc="45"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Cannibalismo, antropofagia e topinambur.</a:t>
            </a:r>
            <a:endParaRPr lang="it-IT" sz="48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Sottotitolo 2">
            <a:extLst>
              <a:ext uri="{FF2B5EF4-FFF2-40B4-BE49-F238E27FC236}">
                <a16:creationId xmlns:a16="http://schemas.microsoft.com/office/drawing/2014/main" id="{70E2D74A-071C-B2D5-2724-8654CF34A63B}"/>
              </a:ext>
            </a:extLst>
          </p:cNvPr>
          <p:cNvSpPr>
            <a:spLocks noGrp="1"/>
          </p:cNvSpPr>
          <p:nvPr>
            <p:ph type="subTitle" idx="1"/>
          </p:nvPr>
        </p:nvSpPr>
        <p:spPr>
          <a:xfrm>
            <a:off x="1524000" y="3989965"/>
            <a:ext cx="9144000" cy="1655762"/>
          </a:xfrm>
          <a:solidFill>
            <a:schemeClr val="accent2"/>
          </a:solidFill>
        </p:spPr>
        <p:txBody>
          <a:bodyPr>
            <a:normAutofit fontScale="92500" lnSpcReduction="20000"/>
          </a:bodyPr>
          <a:lstStyle/>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Augusto Enrico Semprini</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Maestro Assaggiatore </a:t>
            </a:r>
            <a:r>
              <a:rPr lang="it-IT" i="1" dirty="0">
                <a:solidFill>
                  <a:srgbClr val="C00000"/>
                </a:solidFill>
                <a:latin typeface="Cambria" panose="02040503050406030204" pitchFamily="18" charset="0"/>
                <a:ea typeface="Cambria" panose="02040503050406030204" pitchFamily="18" charset="0"/>
                <a:cs typeface="Arial" panose="020B0604020202020204" pitchFamily="34" charset="0"/>
              </a:rPr>
              <a:t>cum laude </a:t>
            </a:r>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Organizzazione Nazionale Assaggiatori Vino</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Maestro Assaggiatore Organizzazione Nazionale Assaggiatori Formaggio</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Presidente e Fondatore di Gusto Sobrio </a:t>
            </a:r>
          </a:p>
          <a:p>
            <a:endParaRPr lang="it-IT" dirty="0"/>
          </a:p>
        </p:txBody>
      </p:sp>
    </p:spTree>
    <p:extLst>
      <p:ext uri="{BB962C8B-B14F-4D97-AF65-F5344CB8AC3E}">
        <p14:creationId xmlns:p14="http://schemas.microsoft.com/office/powerpoint/2010/main" val="238017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5" name="Titolo 4">
            <a:extLst>
              <a:ext uri="{FF2B5EF4-FFF2-40B4-BE49-F238E27FC236}">
                <a16:creationId xmlns:a16="http://schemas.microsoft.com/office/drawing/2014/main" id="{4F7BCFB5-39C5-D641-388D-D8EDDCC95F2E}"/>
              </a:ext>
            </a:extLst>
          </p:cNvPr>
          <p:cNvSpPr>
            <a:spLocks noGrp="1"/>
          </p:cNvSpPr>
          <p:nvPr>
            <p:ph type="title"/>
          </p:nvPr>
        </p:nvSpPr>
        <p:spPr>
          <a:xfrm>
            <a:off x="561109" y="59893"/>
            <a:ext cx="10515600" cy="1325563"/>
          </a:xfrm>
        </p:spPr>
        <p:txBody>
          <a:bodyPr/>
          <a:lstStyle/>
          <a:p>
            <a:pPr algn="ctr"/>
            <a:r>
              <a:rPr lang="it-IT" dirty="0">
                <a:solidFill>
                  <a:srgbClr val="D53B17"/>
                </a:solidFill>
                <a:latin typeface="Cambria" panose="02040503050406030204" pitchFamily="18" charset="0"/>
                <a:ea typeface="Cambria" panose="02040503050406030204" pitchFamily="18" charset="0"/>
              </a:rPr>
              <a:t>Fiori del topinambur, Girasoli del Canada</a:t>
            </a:r>
          </a:p>
        </p:txBody>
      </p:sp>
      <p:pic>
        <p:nvPicPr>
          <p:cNvPr id="4098" name="Picture 2">
            <a:extLst>
              <a:ext uri="{FF2B5EF4-FFF2-40B4-BE49-F238E27FC236}">
                <a16:creationId xmlns:a16="http://schemas.microsoft.com/office/drawing/2014/main" id="{21314069-9BF1-02D5-0449-2F1060F7A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17" y="1385456"/>
            <a:ext cx="9698183" cy="547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0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pic>
        <p:nvPicPr>
          <p:cNvPr id="1028" name="Picture 4">
            <a:extLst>
              <a:ext uri="{FF2B5EF4-FFF2-40B4-BE49-F238E27FC236}">
                <a16:creationId xmlns:a16="http://schemas.microsoft.com/office/drawing/2014/main" id="{D2D23344-1B59-AE15-4033-3A4DE612B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309" y="414188"/>
            <a:ext cx="9278224" cy="625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82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5" name="Titolo 4">
            <a:extLst>
              <a:ext uri="{FF2B5EF4-FFF2-40B4-BE49-F238E27FC236}">
                <a16:creationId xmlns:a16="http://schemas.microsoft.com/office/drawing/2014/main" id="{4F7BCFB5-39C5-D641-388D-D8EDDCC95F2E}"/>
              </a:ext>
            </a:extLst>
          </p:cNvPr>
          <p:cNvSpPr>
            <a:spLocks noGrp="1"/>
          </p:cNvSpPr>
          <p:nvPr>
            <p:ph type="title"/>
          </p:nvPr>
        </p:nvSpPr>
        <p:spPr>
          <a:xfrm>
            <a:off x="1" y="-858982"/>
            <a:ext cx="5135418" cy="5588000"/>
          </a:xfrm>
        </p:spPr>
        <p:txBody>
          <a:bodyPr>
            <a:normAutofit/>
          </a:bodyPr>
          <a:lstStyle/>
          <a:p>
            <a:pPr algn="ctr"/>
            <a:br>
              <a:rPr lang="it-IT" sz="2000" b="0" i="0" dirty="0">
                <a:solidFill>
                  <a:srgbClr val="D53B17"/>
                </a:solidFill>
                <a:effectLst/>
                <a:latin typeface="+mn-lt"/>
              </a:rPr>
            </a:br>
            <a:br>
              <a:rPr lang="it-IT" sz="2000" b="0" i="0" dirty="0">
                <a:solidFill>
                  <a:srgbClr val="D53B17"/>
                </a:solidFill>
                <a:effectLst/>
                <a:latin typeface="+mn-lt"/>
              </a:rPr>
            </a:br>
            <a:br>
              <a:rPr lang="it-IT" sz="2000" b="0" i="0" dirty="0">
                <a:solidFill>
                  <a:srgbClr val="D53B17"/>
                </a:solidFill>
                <a:effectLst/>
                <a:latin typeface="+mn-lt"/>
              </a:rPr>
            </a:br>
            <a:r>
              <a:rPr lang="it-IT" sz="2600" b="1" i="0" dirty="0">
                <a:solidFill>
                  <a:srgbClr val="D53B17"/>
                </a:solidFill>
                <a:effectLst/>
                <a:latin typeface="Cambria" panose="02040503050406030204" pitchFamily="18" charset="0"/>
                <a:ea typeface="Cambria" panose="02040503050406030204" pitchFamily="18" charset="0"/>
              </a:rPr>
              <a:t>Il Mantello cerimoniale Tupinamba</a:t>
            </a:r>
            <a:br>
              <a:rPr lang="it-IT" sz="2000" b="0" i="0" dirty="0">
                <a:solidFill>
                  <a:srgbClr val="D53B17"/>
                </a:solidFill>
                <a:effectLst/>
                <a:latin typeface="Cambria" panose="02040503050406030204" pitchFamily="18" charset="0"/>
                <a:ea typeface="Cambria" panose="02040503050406030204" pitchFamily="18" charset="0"/>
              </a:rPr>
            </a:br>
            <a:br>
              <a:rPr lang="it-IT" sz="2000" b="0" i="0" dirty="0">
                <a:solidFill>
                  <a:srgbClr val="D53B17"/>
                </a:solidFill>
                <a:effectLst/>
                <a:latin typeface="Cambria" panose="02040503050406030204" pitchFamily="18" charset="0"/>
                <a:ea typeface="Cambria" panose="02040503050406030204" pitchFamily="18" charset="0"/>
              </a:rPr>
            </a:br>
            <a:r>
              <a:rPr lang="it-IT" sz="2000" b="0" i="0" dirty="0">
                <a:solidFill>
                  <a:srgbClr val="D53B17"/>
                </a:solidFill>
                <a:effectLst/>
                <a:latin typeface="Cambria" panose="02040503050406030204" pitchFamily="18" charset="0"/>
                <a:ea typeface="Cambria" panose="02040503050406030204" pitchFamily="18" charset="0"/>
              </a:rPr>
              <a:t>Realizzato legando penne in prevalenza di Ibis rubra su una rete a filet di cotone, è giunto in Ambrosiana grazie al lascito della collezione del famoso naturalista </a:t>
            </a:r>
            <a:r>
              <a:rPr lang="it-IT" sz="2000" b="1" i="0" dirty="0">
                <a:solidFill>
                  <a:srgbClr val="D53B17"/>
                </a:solidFill>
                <a:effectLst/>
                <a:latin typeface="Cambria" panose="02040503050406030204" pitchFamily="18" charset="0"/>
                <a:ea typeface="Cambria" panose="02040503050406030204" pitchFamily="18" charset="0"/>
              </a:rPr>
              <a:t>Manfredo Settala</a:t>
            </a:r>
            <a:r>
              <a:rPr lang="it-IT" sz="2000" b="0" i="0" dirty="0">
                <a:solidFill>
                  <a:srgbClr val="D53B17"/>
                </a:solidFill>
                <a:effectLst/>
                <a:latin typeface="Cambria" panose="02040503050406030204" pitchFamily="18" charset="0"/>
                <a:ea typeface="Cambria" panose="02040503050406030204" pitchFamily="18" charset="0"/>
              </a:rPr>
              <a:t> (Milano, 1600-1680), che a sua volta lo aveva ricevuto in dono dal principe Federico Landi, personaggio di spicco della scena politica tra Sei e Settecento, legato all’imperatore Filippo III di Spagna.</a:t>
            </a:r>
            <a:endParaRPr lang="it-IT" sz="2000" dirty="0">
              <a:solidFill>
                <a:srgbClr val="D53B17"/>
              </a:solidFill>
              <a:latin typeface="Cambria" panose="02040503050406030204" pitchFamily="18" charset="0"/>
              <a:ea typeface="Cambria" panose="02040503050406030204" pitchFamily="18" charset="0"/>
            </a:endParaRPr>
          </a:p>
        </p:txBody>
      </p:sp>
      <p:pic>
        <p:nvPicPr>
          <p:cNvPr id="5122" name="Picture 2">
            <a:extLst>
              <a:ext uri="{FF2B5EF4-FFF2-40B4-BE49-F238E27FC236}">
                <a16:creationId xmlns:a16="http://schemas.microsoft.com/office/drawing/2014/main" id="{24F05032-BE07-0E43-C458-BBB7F2E95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419" y="0"/>
            <a:ext cx="705658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276186D0-ED8F-A93D-5D89-6089B64AED37}"/>
              </a:ext>
            </a:extLst>
          </p:cNvPr>
          <p:cNvSpPr txBox="1"/>
          <p:nvPr/>
        </p:nvSpPr>
        <p:spPr>
          <a:xfrm>
            <a:off x="828043" y="1304693"/>
            <a:ext cx="10525756" cy="1817231"/>
          </a:xfrm>
          <a:prstGeom prst="rect">
            <a:avLst/>
          </a:prstGeom>
        </p:spPr>
        <p:txBody>
          <a:bodyPr vert="horz" lIns="91440" tIns="45720" rIns="91440" bIns="45720" rtlCol="0">
            <a:normAutofit lnSpcReduction="10000"/>
          </a:bodyPr>
          <a:lstStyle/>
          <a:p>
            <a:pPr algn="just">
              <a:lnSpc>
                <a:spcPct val="90000"/>
              </a:lnSpc>
              <a:spcAft>
                <a:spcPts val="600"/>
              </a:spcAft>
            </a:pPr>
            <a:r>
              <a:rPr lang="en-US" sz="3200" b="0" i="0" dirty="0">
                <a:effectLst/>
                <a:latin typeface="Cambria" panose="02040503050406030204" pitchFamily="18" charset="0"/>
                <a:ea typeface="Cambria" panose="02040503050406030204" pitchFamily="18" charset="0"/>
              </a:rPr>
              <a:t>Il </a:t>
            </a:r>
            <a:r>
              <a:rPr lang="en-US" sz="3200" b="0" i="0" dirty="0" err="1">
                <a:effectLst/>
                <a:latin typeface="Cambria" panose="02040503050406030204" pitchFamily="18" charset="0"/>
                <a:ea typeface="Cambria" panose="02040503050406030204" pitchFamily="18" charset="0"/>
              </a:rPr>
              <a:t>dibattito</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sulle</a:t>
            </a:r>
            <a:r>
              <a:rPr lang="en-US" sz="3200" b="0" i="0" dirty="0">
                <a:effectLst/>
                <a:latin typeface="Cambria" panose="02040503050406030204" pitchFamily="18" charset="0"/>
                <a:ea typeface="Cambria" panose="02040503050406030204" pitchFamily="18" charset="0"/>
              </a:rPr>
              <a:t> cause e </a:t>
            </a:r>
            <a:r>
              <a:rPr lang="en-US" sz="3200" b="0" i="0" dirty="0" err="1">
                <a:effectLst/>
                <a:latin typeface="Cambria" panose="02040503050406030204" pitchFamily="18" charset="0"/>
                <a:ea typeface="Cambria" panose="02040503050406030204" pitchFamily="18" charset="0"/>
              </a:rPr>
              <a:t>sulla</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modalità</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dell'uccisione</a:t>
            </a:r>
            <a:r>
              <a:rPr lang="en-US" sz="3200" b="0" i="0" dirty="0">
                <a:effectLst/>
                <a:latin typeface="Cambria" panose="02040503050406030204" pitchFamily="18" charset="0"/>
                <a:ea typeface="Cambria" panose="02040503050406030204" pitchFamily="18" charset="0"/>
              </a:rPr>
              <a:t> di Cook non </a:t>
            </a:r>
            <a:r>
              <a:rPr lang="en-US" sz="3200" b="0" i="0" dirty="0" err="1">
                <a:effectLst/>
                <a:latin typeface="Cambria" panose="02040503050406030204" pitchFamily="18" charset="0"/>
                <a:ea typeface="Cambria" panose="02040503050406030204" pitchFamily="18" charset="0"/>
              </a:rPr>
              <a:t>si</a:t>
            </a:r>
            <a:r>
              <a:rPr lang="en-US" sz="3200" b="0" i="0" dirty="0">
                <a:effectLst/>
                <a:latin typeface="Cambria" panose="02040503050406030204" pitchFamily="18" charset="0"/>
                <a:ea typeface="Cambria" panose="02040503050406030204" pitchFamily="18" charset="0"/>
              </a:rPr>
              <a:t> è </a:t>
            </a:r>
            <a:r>
              <a:rPr lang="en-US" sz="3200" b="0" i="0" dirty="0" err="1">
                <a:effectLst/>
                <a:latin typeface="Cambria" panose="02040503050406030204" pitchFamily="18" charset="0"/>
                <a:ea typeface="Cambria" panose="02040503050406030204" pitchFamily="18" charset="0"/>
              </a:rPr>
              <a:t>mai</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sopito</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Probabilmente</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si</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trattò</a:t>
            </a:r>
            <a:r>
              <a:rPr lang="en-US" sz="3200" b="0" i="0" dirty="0">
                <a:effectLst/>
                <a:latin typeface="Cambria" panose="02040503050406030204" pitchFamily="18" charset="0"/>
                <a:ea typeface="Cambria" panose="02040503050406030204" pitchFamily="18" charset="0"/>
              </a:rPr>
              <a:t> di un </a:t>
            </a:r>
            <a:r>
              <a:rPr lang="en-US" sz="3200" b="0" i="0" dirty="0" err="1">
                <a:effectLst/>
                <a:latin typeface="Cambria" panose="02040503050406030204" pitchFamily="18" charset="0"/>
                <a:ea typeface="Cambria" panose="02040503050406030204" pitchFamily="18" charset="0"/>
              </a:rPr>
              <a:t>omicidio</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rituale</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consumato</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collettivamente</a:t>
            </a:r>
            <a:r>
              <a:rPr lang="en-US" sz="3200" b="0" i="0" dirty="0">
                <a:effectLst/>
                <a:latin typeface="Cambria" panose="02040503050406030204" pitchFamily="18" charset="0"/>
                <a:ea typeface="Cambria" panose="02040503050406030204" pitchFamily="18" charset="0"/>
              </a:rPr>
              <a:t>, in </a:t>
            </a:r>
            <a:r>
              <a:rPr lang="en-US" sz="3200" b="0" i="0" dirty="0" err="1">
                <a:effectLst/>
                <a:latin typeface="Cambria" panose="02040503050406030204" pitchFamily="18" charset="0"/>
                <a:ea typeface="Cambria" panose="02040503050406030204" pitchFamily="18" charset="0"/>
              </a:rPr>
              <a:t>quanto</a:t>
            </a:r>
            <a:r>
              <a:rPr lang="en-US" sz="3200" b="0" i="0" dirty="0">
                <a:effectLst/>
                <a:latin typeface="Cambria" panose="02040503050406030204" pitchFamily="18" charset="0"/>
                <a:ea typeface="Cambria" panose="02040503050406030204" pitchFamily="18" charset="0"/>
              </a:rPr>
              <a:t> i </a:t>
            </a:r>
            <a:r>
              <a:rPr lang="en-US" sz="3200" b="0" i="0" dirty="0" err="1">
                <a:effectLst/>
                <a:latin typeface="Cambria" panose="02040503050406030204" pitchFamily="18" charset="0"/>
                <a:ea typeface="Cambria" panose="02040503050406030204" pitchFamily="18" charset="0"/>
              </a:rPr>
              <a:t>nativi</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si</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accanirono</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sul</a:t>
            </a:r>
            <a:r>
              <a:rPr lang="en-US" sz="3200" b="0" i="0" dirty="0">
                <a:effectLst/>
                <a:latin typeface="Cambria" panose="02040503050406030204" pitchFamily="18" charset="0"/>
                <a:ea typeface="Cambria" panose="02040503050406030204" pitchFamily="18" charset="0"/>
              </a:rPr>
              <a:t> </a:t>
            </a:r>
            <a:r>
              <a:rPr lang="en-US" sz="3200" b="0" i="0" dirty="0" err="1">
                <a:effectLst/>
                <a:latin typeface="Cambria" panose="02040503050406030204" pitchFamily="18" charset="0"/>
                <a:ea typeface="Cambria" panose="02040503050406030204" pitchFamily="18" charset="0"/>
              </a:rPr>
              <a:t>cadavere</a:t>
            </a:r>
            <a:r>
              <a:rPr lang="en-US" sz="3200" b="0" i="0" dirty="0">
                <a:effectLst/>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pic>
        <p:nvPicPr>
          <p:cNvPr id="2050" name="Picture 2">
            <a:extLst>
              <a:ext uri="{FF2B5EF4-FFF2-40B4-BE49-F238E27FC236}">
                <a16:creationId xmlns:a16="http://schemas.microsoft.com/office/drawing/2014/main" id="{8950AABC-EF1C-6E87-A5FF-51AFA5A099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40" b="7577"/>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F89AFF69-343D-2CA8-B88A-7A41934C263D}"/>
              </a:ext>
            </a:extLst>
          </p:cNvPr>
          <p:cNvSpPr>
            <a:spLocks noGrp="1"/>
          </p:cNvSpPr>
          <p:nvPr>
            <p:ph idx="1"/>
          </p:nvPr>
        </p:nvSpPr>
        <p:spPr/>
        <p:txBody>
          <a:bodyPr/>
          <a:lstStyle/>
          <a:p>
            <a:endParaRPr lang="en-IT" dirty="0"/>
          </a:p>
        </p:txBody>
      </p:sp>
    </p:spTree>
    <p:extLst>
      <p:ext uri="{BB962C8B-B14F-4D97-AF65-F5344CB8AC3E}">
        <p14:creationId xmlns:p14="http://schemas.microsoft.com/office/powerpoint/2010/main" val="23646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5" name="Titolo 4">
            <a:extLst>
              <a:ext uri="{FF2B5EF4-FFF2-40B4-BE49-F238E27FC236}">
                <a16:creationId xmlns:a16="http://schemas.microsoft.com/office/drawing/2014/main" id="{4F7BCFB5-39C5-D641-388D-D8EDDCC95F2E}"/>
              </a:ext>
            </a:extLst>
          </p:cNvPr>
          <p:cNvSpPr>
            <a:spLocks noGrp="1"/>
          </p:cNvSpPr>
          <p:nvPr>
            <p:ph type="title"/>
          </p:nvPr>
        </p:nvSpPr>
        <p:spPr/>
        <p:txBody>
          <a:bodyPr>
            <a:normAutofit/>
          </a:bodyPr>
          <a:lstStyle/>
          <a:p>
            <a:r>
              <a:rPr lang="it-IT" sz="3600" dirty="0">
                <a:solidFill>
                  <a:srgbClr val="D53B17"/>
                </a:solidFill>
                <a:latin typeface="Cambria" panose="02040503050406030204" pitchFamily="18" charset="0"/>
                <a:ea typeface="Cambria" panose="02040503050406030204" pitchFamily="18" charset="0"/>
              </a:rPr>
              <a:t>La carne </a:t>
            </a:r>
            <a:r>
              <a:rPr lang="it-IT" sz="3600" dirty="0" err="1">
                <a:solidFill>
                  <a:srgbClr val="D53B17"/>
                </a:solidFill>
                <a:latin typeface="Cambria" panose="02040503050406030204" pitchFamily="18" charset="0"/>
                <a:ea typeface="Cambria" panose="02040503050406030204" pitchFamily="18" charset="0"/>
              </a:rPr>
              <a:t>humana</a:t>
            </a:r>
            <a:r>
              <a:rPr lang="it-IT" sz="3600" dirty="0">
                <a:solidFill>
                  <a:srgbClr val="D53B17"/>
                </a:solidFill>
                <a:latin typeface="Cambria" panose="02040503050406030204" pitchFamily="18" charset="0"/>
                <a:ea typeface="Cambria" panose="02040503050406030204" pitchFamily="18" charset="0"/>
              </a:rPr>
              <a:t> </a:t>
            </a:r>
            <a:r>
              <a:rPr lang="it-IT" sz="3600" dirty="0" err="1">
                <a:solidFill>
                  <a:srgbClr val="D53B17"/>
                </a:solidFill>
                <a:latin typeface="Cambria" panose="02040503050406030204" pitchFamily="18" charset="0"/>
                <a:ea typeface="Cambria" panose="02040503050406030204" pitchFamily="18" charset="0"/>
              </a:rPr>
              <a:t>sabe</a:t>
            </a:r>
            <a:r>
              <a:rPr lang="it-IT" sz="3600" dirty="0">
                <a:solidFill>
                  <a:srgbClr val="D53B17"/>
                </a:solidFill>
                <a:latin typeface="Cambria" panose="02040503050406030204" pitchFamily="18" charset="0"/>
                <a:ea typeface="Cambria" panose="02040503050406030204" pitchFamily="18" charset="0"/>
              </a:rPr>
              <a:t> a </a:t>
            </a:r>
            <a:r>
              <a:rPr lang="it-IT" sz="3600" dirty="0" err="1">
                <a:solidFill>
                  <a:srgbClr val="D53B17"/>
                </a:solidFill>
                <a:latin typeface="Cambria" panose="02040503050406030204" pitchFamily="18" charset="0"/>
                <a:ea typeface="Cambria" panose="02040503050406030204" pitchFamily="18" charset="0"/>
              </a:rPr>
              <a:t>cerdo</a:t>
            </a:r>
            <a:r>
              <a:rPr lang="it-IT" sz="3600" dirty="0">
                <a:solidFill>
                  <a:srgbClr val="D53B17"/>
                </a:solidFill>
                <a:latin typeface="Cambria" panose="02040503050406030204" pitchFamily="18" charset="0"/>
                <a:ea typeface="Cambria" panose="02040503050406030204" pitchFamily="18" charset="0"/>
              </a:rPr>
              <a:t> de </a:t>
            </a:r>
            <a:r>
              <a:rPr lang="it-IT" sz="3600" dirty="0" err="1">
                <a:solidFill>
                  <a:srgbClr val="D53B17"/>
                </a:solidFill>
                <a:latin typeface="Cambria" panose="02040503050406030204" pitchFamily="18" charset="0"/>
                <a:ea typeface="Cambria" panose="02040503050406030204" pitchFamily="18" charset="0"/>
              </a:rPr>
              <a:t>calidad</a:t>
            </a:r>
            <a:r>
              <a:rPr lang="it-IT" sz="3600" dirty="0">
                <a:solidFill>
                  <a:srgbClr val="D53B17"/>
                </a:solidFill>
                <a:latin typeface="Cambria" panose="02040503050406030204" pitchFamily="18" charset="0"/>
                <a:ea typeface="Cambria" panose="02040503050406030204" pitchFamily="18" charset="0"/>
              </a:rPr>
              <a:t> superior (a </a:t>
            </a:r>
            <a:r>
              <a:rPr lang="it-IT" sz="3600" dirty="0" err="1">
                <a:solidFill>
                  <a:srgbClr val="D53B17"/>
                </a:solidFill>
                <a:latin typeface="Cambria" panose="02040503050406030204" pitchFamily="18" charset="0"/>
                <a:ea typeface="Cambria" panose="02040503050406030204" pitchFamily="18" charset="0"/>
              </a:rPr>
              <a:t>vacuno</a:t>
            </a:r>
            <a:r>
              <a:rPr lang="it-IT" sz="3600" dirty="0">
                <a:solidFill>
                  <a:srgbClr val="D53B17"/>
                </a:solidFill>
                <a:latin typeface="Cambria" panose="02040503050406030204" pitchFamily="18" charset="0"/>
                <a:ea typeface="Cambria" panose="02040503050406030204" pitchFamily="18" charset="0"/>
              </a:rPr>
              <a:t> y pollo, </a:t>
            </a:r>
            <a:r>
              <a:rPr lang="it-IT" sz="3600" dirty="0" err="1">
                <a:solidFill>
                  <a:srgbClr val="D53B17"/>
                </a:solidFill>
                <a:latin typeface="Cambria" panose="02040503050406030204" pitchFamily="18" charset="0"/>
                <a:ea typeface="Cambria" panose="02040503050406030204" pitchFamily="18" charset="0"/>
              </a:rPr>
              <a:t>segun</a:t>
            </a:r>
            <a:r>
              <a:rPr lang="it-IT" sz="3600" dirty="0">
                <a:solidFill>
                  <a:srgbClr val="D53B17"/>
                </a:solidFill>
                <a:latin typeface="Cambria" panose="02040503050406030204" pitchFamily="18" charset="0"/>
                <a:ea typeface="Cambria" panose="02040503050406030204" pitchFamily="18" charset="0"/>
              </a:rPr>
              <a:t> </a:t>
            </a:r>
            <a:r>
              <a:rPr lang="it-IT" sz="3600" dirty="0" err="1">
                <a:solidFill>
                  <a:srgbClr val="D53B17"/>
                </a:solidFill>
                <a:latin typeface="Cambria" panose="02040503050406030204" pitchFamily="18" charset="0"/>
                <a:ea typeface="Cambria" panose="02040503050406030204" pitchFamily="18" charset="0"/>
              </a:rPr>
              <a:t>otros</a:t>
            </a:r>
            <a:r>
              <a:rPr lang="it-IT" sz="3600" dirty="0">
                <a:solidFill>
                  <a:srgbClr val="D53B17"/>
                </a:solidFill>
                <a:latin typeface="Cambria" panose="02040503050406030204" pitchFamily="18" charset="0"/>
                <a:ea typeface="Cambria" panose="02040503050406030204" pitchFamily="18" charset="0"/>
              </a:rPr>
              <a:t> </a:t>
            </a:r>
            <a:r>
              <a:rPr lang="it-IT" sz="3600" dirty="0" err="1">
                <a:solidFill>
                  <a:srgbClr val="D53B17"/>
                </a:solidFill>
                <a:latin typeface="Cambria" panose="02040503050406030204" pitchFamily="18" charset="0"/>
                <a:ea typeface="Cambria" panose="02040503050406030204" pitchFamily="18" charset="0"/>
              </a:rPr>
              <a:t>testimonios</a:t>
            </a:r>
            <a:r>
              <a:rPr lang="it-IT" sz="3600" dirty="0">
                <a:solidFill>
                  <a:srgbClr val="D53B17"/>
                </a:solidFill>
                <a:latin typeface="Cambria" panose="02040503050406030204" pitchFamily="18" charset="0"/>
                <a:ea typeface="Cambria" panose="02040503050406030204" pitchFamily="18" charset="0"/>
              </a:rPr>
              <a:t>)</a:t>
            </a:r>
          </a:p>
        </p:txBody>
      </p:sp>
      <p:sp>
        <p:nvSpPr>
          <p:cNvPr id="3" name="CasellaDiTesto 2">
            <a:extLst>
              <a:ext uri="{FF2B5EF4-FFF2-40B4-BE49-F238E27FC236}">
                <a16:creationId xmlns:a16="http://schemas.microsoft.com/office/drawing/2014/main" id="{C3826D35-404B-FFAD-2DA7-E52C5EFA40B3}"/>
              </a:ext>
            </a:extLst>
          </p:cNvPr>
          <p:cNvSpPr txBox="1"/>
          <p:nvPr/>
        </p:nvSpPr>
        <p:spPr>
          <a:xfrm>
            <a:off x="1983046" y="1865798"/>
            <a:ext cx="9110524" cy="3539430"/>
          </a:xfrm>
          <a:prstGeom prst="rect">
            <a:avLst/>
          </a:prstGeom>
          <a:noFill/>
        </p:spPr>
        <p:txBody>
          <a:bodyPr wrap="square">
            <a:spAutoFit/>
          </a:bodyPr>
          <a:lstStyle/>
          <a:p>
            <a:pPr algn="just"/>
            <a:r>
              <a:rPr lang="es-ES" sz="1600" b="0" i="0" dirty="0">
                <a:solidFill>
                  <a:srgbClr val="D53B17"/>
                </a:solidFill>
                <a:effectLst/>
                <a:latin typeface="Cambria" panose="02040503050406030204" pitchFamily="18" charset="0"/>
                <a:ea typeface="Cambria" panose="02040503050406030204" pitchFamily="18" charset="0"/>
              </a:rPr>
              <a:t>La carne humana sabe a cerdo del bueno. No lo digo yo, que soy muy tiquismiquis y no como cualquier cosa, sino los que la han probado, caníbales antiguos y modernos cuyo testimonio ha quedado recogido por la historia o las noticias. En Polinesia, de hecho, se conocía la carne humana como “cerdo largo” y se la tenía como más sabrosa que la del porcino. Son menos, pero los hay, los que la han comparado con el pollo y la ternera. Recientemente se ha sugerido que no somos especialmente nutritivos.</a:t>
            </a:r>
          </a:p>
          <a:p>
            <a:pPr algn="just"/>
            <a:r>
              <a:rPr lang="es-ES" sz="1600" b="0" i="0" dirty="0">
                <a:solidFill>
                  <a:srgbClr val="D53B17"/>
                </a:solidFill>
                <a:effectLst/>
                <a:latin typeface="Cambria" panose="02040503050406030204" pitchFamily="18" charset="0"/>
                <a:ea typeface="Cambria" panose="02040503050406030204" pitchFamily="18" charset="0"/>
              </a:rPr>
              <a:t>El jefe maorí Tuai —hermano del poderoso </a:t>
            </a:r>
            <a:r>
              <a:rPr lang="es-ES" sz="1600" b="0" i="1" dirty="0">
                <a:solidFill>
                  <a:srgbClr val="D53B17"/>
                </a:solidFill>
                <a:effectLst/>
                <a:latin typeface="Cambria" panose="02040503050406030204" pitchFamily="18" charset="0"/>
                <a:ea typeface="Cambria" panose="02040503050406030204" pitchFamily="18" charset="0"/>
              </a:rPr>
              <a:t>rangatira</a:t>
            </a:r>
            <a:r>
              <a:rPr lang="es-ES" sz="1600" b="0" i="0" dirty="0">
                <a:solidFill>
                  <a:srgbClr val="D53B17"/>
                </a:solidFill>
                <a:effectLst/>
                <a:latin typeface="Cambria" panose="02040503050406030204" pitchFamily="18" charset="0"/>
                <a:ea typeface="Cambria" panose="02040503050406030204" pitchFamily="18" charset="0"/>
              </a:rPr>
              <a:t> Korokoro—, que estuvo de visita 11 meses en Londres en 1818 y sorprendía en las reuniones sociales haciendo la </a:t>
            </a:r>
            <a:r>
              <a:rPr lang="es-ES" sz="1600" b="0" i="1" dirty="0">
                <a:solidFill>
                  <a:srgbClr val="D53B17"/>
                </a:solidFill>
                <a:effectLst/>
                <a:latin typeface="Cambria" panose="02040503050406030204" pitchFamily="18" charset="0"/>
                <a:ea typeface="Cambria" panose="02040503050406030204" pitchFamily="18" charset="0"/>
              </a:rPr>
              <a:t>haka</a:t>
            </a:r>
            <a:r>
              <a:rPr lang="es-ES" sz="1600" b="0" i="0" dirty="0">
                <a:solidFill>
                  <a:srgbClr val="D53B17"/>
                </a:solidFill>
                <a:effectLst/>
                <a:latin typeface="Cambria" panose="02040503050406030204" pitchFamily="18" charset="0"/>
                <a:ea typeface="Cambria" panose="02040503050406030204" pitchFamily="18" charset="0"/>
              </a:rPr>
              <a:t> mucho antes que los All Blacks, explicó que lo que más echaba de menos de su tierra era “el festín de carne humana”, lo que parece lógico si le hacían vivir a base de </a:t>
            </a:r>
            <a:r>
              <a:rPr lang="es-ES" sz="1600" b="0" i="1" dirty="0">
                <a:solidFill>
                  <a:srgbClr val="D53B17"/>
                </a:solidFill>
                <a:effectLst/>
                <a:latin typeface="Cambria" panose="02040503050406030204" pitchFamily="18" charset="0"/>
                <a:ea typeface="Cambria" panose="02040503050406030204" pitchFamily="18" charset="0"/>
              </a:rPr>
              <a:t>fish and chips</a:t>
            </a:r>
            <a:r>
              <a:rPr lang="es-ES" sz="1600" b="0" i="0" dirty="0">
                <a:solidFill>
                  <a:srgbClr val="D53B17"/>
                </a:solidFill>
                <a:effectLst/>
                <a:latin typeface="Cambria" panose="02040503050406030204" pitchFamily="18" charset="0"/>
                <a:ea typeface="Cambria" panose="02040503050406030204" pitchFamily="18" charset="0"/>
              </a:rPr>
              <a:t> y pudin de Yorkshire. Comentó que prefería comer mujeres y niños (más tiernos), y que en caso de tener que consumir carne de hombre, la de un negro, preferentemente de unos 50 años, le parecía mejor que la de un blanco. Por lo visto somos demasiado salados. Lo que no fue óbice para que al </a:t>
            </a:r>
            <a:r>
              <a:rPr lang="es-ES" sz="1600" b="0" i="0" u="sng" dirty="0">
                <a:solidFill>
                  <a:srgbClr val="D53B17"/>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capitán Cook </a:t>
            </a:r>
            <a:r>
              <a:rPr lang="es-ES" sz="1600" b="0" i="0" dirty="0">
                <a:solidFill>
                  <a:srgbClr val="D53B17"/>
                </a:solidFill>
                <a:effectLst/>
                <a:latin typeface="Cambria" panose="02040503050406030204" pitchFamily="18" charset="0"/>
                <a:ea typeface="Cambria" panose="02040503050406030204" pitchFamily="18" charset="0"/>
              </a:rPr>
              <a:t>se lo comieran los hawaianos tras la escaramuza en que lo mataron en 1779. Curiosamente, los restos del navegante explorador que pudieron ser recuperados (unos huesos y cinco kilos de carne) habían sido salados para la despensa.</a:t>
            </a:r>
            <a:endParaRPr lang="it-IT" sz="1600" dirty="0">
              <a:solidFill>
                <a:srgbClr val="D53B17"/>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947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0C6D6821-9B0A-01D9-8043-3CC9663603BB}"/>
              </a:ext>
            </a:extLst>
          </p:cNvPr>
          <p:cNvSpPr>
            <a:spLocks noGrp="1"/>
          </p:cNvSpPr>
          <p:nvPr>
            <p:ph type="title"/>
          </p:nvPr>
        </p:nvSpPr>
        <p:spPr>
          <a:xfrm>
            <a:off x="126732" y="365125"/>
            <a:ext cx="5962785" cy="1627636"/>
          </a:xfrm>
        </p:spPr>
        <p:txBody>
          <a:bodyPr vert="horz" lIns="91440" tIns="45720" rIns="91440" bIns="45720" rtlCol="0">
            <a:normAutofit/>
          </a:bodyPr>
          <a:lstStyle/>
          <a:p>
            <a:r>
              <a:rPr lang="en-US" kern="1200" dirty="0">
                <a:solidFill>
                  <a:srgbClr val="D53B17"/>
                </a:solidFill>
                <a:latin typeface="Cambria" panose="02040503050406030204" pitchFamily="18" charset="0"/>
                <a:ea typeface="Cambria" panose="02040503050406030204" pitchFamily="18" charset="0"/>
              </a:rPr>
              <a:t>   </a:t>
            </a:r>
            <a:r>
              <a:rPr lang="en-US" kern="1200" dirty="0" err="1">
                <a:solidFill>
                  <a:srgbClr val="D53B17"/>
                </a:solidFill>
                <a:latin typeface="Cambria" panose="02040503050406030204" pitchFamily="18" charset="0"/>
                <a:ea typeface="Cambria" panose="02040503050406030204" pitchFamily="18" charset="0"/>
              </a:rPr>
              <a:t>Sangue</a:t>
            </a:r>
            <a:r>
              <a:rPr lang="en-US" kern="1200" dirty="0">
                <a:solidFill>
                  <a:srgbClr val="D53B17"/>
                </a:solidFill>
                <a:latin typeface="Cambria" panose="02040503050406030204" pitchFamily="18" charset="0"/>
                <a:ea typeface="Cambria" panose="02040503050406030204" pitchFamily="18" charset="0"/>
              </a:rPr>
              <a:t> di </a:t>
            </a:r>
            <a:r>
              <a:rPr lang="en-US" kern="1200" dirty="0" err="1">
                <a:solidFill>
                  <a:srgbClr val="D53B17"/>
                </a:solidFill>
                <a:latin typeface="Cambria" panose="02040503050406030204" pitchFamily="18" charset="0"/>
                <a:ea typeface="Cambria" panose="02040503050406030204" pitchFamily="18" charset="0"/>
              </a:rPr>
              <a:t>Giuda</a:t>
            </a:r>
            <a:r>
              <a:rPr lang="en-US" kern="1200" dirty="0">
                <a:solidFill>
                  <a:srgbClr val="D53B17"/>
                </a:solidFill>
                <a:latin typeface="Cambria" panose="02040503050406030204" pitchFamily="18" charset="0"/>
                <a:ea typeface="Cambria" panose="02040503050406030204" pitchFamily="18" charset="0"/>
              </a:rPr>
              <a:t>  </a:t>
            </a:r>
          </a:p>
        </p:txBody>
      </p:sp>
      <p:sp>
        <p:nvSpPr>
          <p:cNvPr id="2061" name="Content Placeholder 2060">
            <a:extLst>
              <a:ext uri="{FF2B5EF4-FFF2-40B4-BE49-F238E27FC236}">
                <a16:creationId xmlns:a16="http://schemas.microsoft.com/office/drawing/2014/main" id="{8A68234F-571F-2011-AB25-83D4DAFA6E7B}"/>
              </a:ext>
            </a:extLst>
          </p:cNvPr>
          <p:cNvSpPr>
            <a:spLocks noGrp="1"/>
          </p:cNvSpPr>
          <p:nvPr>
            <p:ph idx="1"/>
          </p:nvPr>
        </p:nvSpPr>
        <p:spPr>
          <a:xfrm>
            <a:off x="478498" y="1887276"/>
            <a:ext cx="5962785" cy="4171779"/>
          </a:xfrm>
        </p:spPr>
        <p:txBody>
          <a:bodyPr>
            <a:normAutofit/>
          </a:bodyPr>
          <a:lstStyle/>
          <a:p>
            <a:pPr marL="0" indent="0">
              <a:buNone/>
            </a:pPr>
            <a:r>
              <a:rPr lang="it-IT" sz="1800" dirty="0">
                <a:solidFill>
                  <a:srgbClr val="D53B17"/>
                </a:solidFill>
                <a:latin typeface="Cambria" panose="02040503050406030204" pitchFamily="18" charset="0"/>
                <a:ea typeface="Cambria" panose="02040503050406030204" pitchFamily="18" charset="0"/>
              </a:rPr>
              <a:t>U</a:t>
            </a:r>
            <a:r>
              <a:rPr lang="it-IT" sz="1800" b="0" i="0" dirty="0">
                <a:solidFill>
                  <a:srgbClr val="D53B17"/>
                </a:solidFill>
                <a:effectLst/>
                <a:latin typeface="Cambria" panose="02040503050406030204" pitchFamily="18" charset="0"/>
                <a:ea typeface="Cambria" panose="02040503050406030204" pitchFamily="18" charset="0"/>
              </a:rPr>
              <a:t>n colore </a:t>
            </a:r>
            <a:r>
              <a:rPr lang="it-IT" sz="1800" i="0" strike="noStrike" dirty="0">
                <a:solidFill>
                  <a:srgbClr val="D53B17"/>
                </a:solidFill>
                <a:effectLst/>
                <a:latin typeface="Cambria" panose="02040503050406030204" pitchFamily="18" charset="0"/>
                <a:ea typeface="Cambria" panose="02040503050406030204" pitchFamily="18" charset="0"/>
              </a:rPr>
              <a:t>Rosso rubino</a:t>
            </a:r>
            <a:r>
              <a:rPr lang="it-IT" sz="1800" i="0" dirty="0">
                <a:solidFill>
                  <a:srgbClr val="D53B17"/>
                </a:solidFill>
                <a:effectLst/>
                <a:latin typeface="Cambria" panose="02040503050406030204" pitchFamily="18" charset="0"/>
                <a:ea typeface="Cambria" panose="02040503050406030204" pitchFamily="18" charset="0"/>
              </a:rPr>
              <a:t>, intenso</a:t>
            </a:r>
            <a:r>
              <a:rPr lang="it-IT" sz="1800" b="0" i="0" dirty="0">
                <a:solidFill>
                  <a:srgbClr val="D53B17"/>
                </a:solidFill>
                <a:effectLst/>
                <a:latin typeface="Cambria" panose="02040503050406030204" pitchFamily="18" charset="0"/>
                <a:ea typeface="Cambria" panose="02040503050406030204" pitchFamily="18" charset="0"/>
              </a:rPr>
              <a:t>. Il profilo olfattivo del vino </a:t>
            </a:r>
            <a:r>
              <a:rPr lang="it-IT" sz="1800" i="0" dirty="0">
                <a:solidFill>
                  <a:srgbClr val="D53B17"/>
                </a:solidFill>
                <a:effectLst/>
                <a:latin typeface="Cambria" panose="02040503050406030204" pitchFamily="18" charset="0"/>
                <a:ea typeface="Cambria" panose="02040503050406030204" pitchFamily="18" charset="0"/>
              </a:rPr>
              <a:t>Sangue di Giuda dell’Oltrepò Pavese o Sangue di Giuda DOC</a:t>
            </a:r>
            <a:r>
              <a:rPr lang="it-IT" sz="1800" b="0" i="0" dirty="0">
                <a:solidFill>
                  <a:srgbClr val="D53B17"/>
                </a:solidFill>
                <a:effectLst/>
                <a:latin typeface="Cambria" panose="02040503050406030204" pitchFamily="18" charset="0"/>
                <a:ea typeface="Cambria" panose="02040503050406030204" pitchFamily="18" charset="0"/>
              </a:rPr>
              <a:t> è caratteristico</a:t>
            </a:r>
            <a:r>
              <a:rPr lang="it-IT" sz="1800" i="0" dirty="0">
                <a:solidFill>
                  <a:srgbClr val="D53B17"/>
                </a:solidFill>
                <a:effectLst/>
                <a:latin typeface="Cambria" panose="02040503050406030204" pitchFamily="18" charset="0"/>
                <a:ea typeface="Cambria" panose="02040503050406030204" pitchFamily="18" charset="0"/>
              </a:rPr>
              <a:t> e al palato risulta di corpo, dolce, poco tannico.</a:t>
            </a:r>
          </a:p>
          <a:p>
            <a:pPr marL="0" indent="0">
              <a:buNone/>
            </a:pPr>
            <a:r>
              <a:rPr lang="it-IT" sz="1800" b="0" i="0" dirty="0">
                <a:solidFill>
                  <a:srgbClr val="D53B17"/>
                </a:solidFill>
                <a:effectLst/>
                <a:latin typeface="Cambria" panose="02040503050406030204" pitchFamily="18" charset="0"/>
                <a:ea typeface="Cambria" panose="02040503050406030204" pitchFamily="18" charset="0"/>
              </a:rPr>
              <a:t>I </a:t>
            </a:r>
            <a:r>
              <a:rPr lang="it-IT" sz="1800" b="0" i="0" u="none" strike="noStrike" dirty="0">
                <a:solidFill>
                  <a:srgbClr val="D53B17"/>
                </a:solidFill>
                <a:effectLst/>
                <a:latin typeface="Cambria" panose="02040503050406030204" pitchFamily="18" charset="0"/>
                <a:ea typeface="Cambria" panose="02040503050406030204" pitchFamily="18" charset="0"/>
              </a:rPr>
              <a:t>vitigni</a:t>
            </a:r>
            <a:r>
              <a:rPr lang="it-IT" sz="1800" b="0" i="0" dirty="0">
                <a:solidFill>
                  <a:srgbClr val="D53B17"/>
                </a:solidFill>
                <a:effectLst/>
                <a:latin typeface="Cambria" panose="02040503050406030204" pitchFamily="18" charset="0"/>
                <a:ea typeface="Cambria" panose="02040503050406030204" pitchFamily="18" charset="0"/>
              </a:rPr>
              <a:t> idonei alla produzione del </a:t>
            </a:r>
            <a:r>
              <a:rPr lang="it-IT" sz="1800" b="1" i="0" dirty="0">
                <a:solidFill>
                  <a:srgbClr val="D53B17"/>
                </a:solidFill>
                <a:effectLst/>
                <a:latin typeface="Cambria" panose="02040503050406030204" pitchFamily="18" charset="0"/>
                <a:ea typeface="Cambria" panose="02040503050406030204" pitchFamily="18" charset="0"/>
              </a:rPr>
              <a:t>Sangue di Giuda dell’Oltrepò Pavese DOC</a:t>
            </a:r>
            <a:r>
              <a:rPr lang="it-IT" sz="1800" b="0" i="0" dirty="0">
                <a:solidFill>
                  <a:srgbClr val="D53B17"/>
                </a:solidFill>
                <a:effectLst/>
                <a:latin typeface="Cambria" panose="02040503050406030204" pitchFamily="18" charset="0"/>
                <a:ea typeface="Cambria" panose="02040503050406030204" pitchFamily="18" charset="0"/>
              </a:rPr>
              <a:t> sono quelli tradizionalmente coltivati nell’area geografica considerata, ovvero </a:t>
            </a:r>
            <a:r>
              <a:rPr lang="it-IT" sz="1800" b="0" i="0" u="none" strike="noStrike" dirty="0">
                <a:solidFill>
                  <a:srgbClr val="D53B17"/>
                </a:solidFill>
                <a:effectLst/>
                <a:latin typeface="Cambria" panose="02040503050406030204" pitchFamily="18" charset="0"/>
                <a:ea typeface="Cambria" panose="02040503050406030204" pitchFamily="18" charset="0"/>
              </a:rPr>
              <a:t>Barbera</a:t>
            </a:r>
            <a:r>
              <a:rPr lang="it-IT" sz="1800" b="0" i="0" dirty="0">
                <a:solidFill>
                  <a:srgbClr val="D53B17"/>
                </a:solidFill>
                <a:effectLst/>
                <a:latin typeface="Cambria" panose="02040503050406030204" pitchFamily="18" charset="0"/>
                <a:ea typeface="Cambria" panose="02040503050406030204" pitchFamily="18" charset="0"/>
              </a:rPr>
              <a:t>, </a:t>
            </a:r>
            <a:r>
              <a:rPr lang="it-IT" sz="1800" b="0" i="0" u="none" strike="noStrike" dirty="0">
                <a:solidFill>
                  <a:srgbClr val="D53B17"/>
                </a:solidFill>
                <a:effectLst/>
                <a:latin typeface="Cambria" panose="02040503050406030204" pitchFamily="18" charset="0"/>
                <a:ea typeface="Cambria" panose="02040503050406030204" pitchFamily="18" charset="0"/>
              </a:rPr>
              <a:t>Croatina</a:t>
            </a:r>
            <a:r>
              <a:rPr lang="it-IT" sz="1800" b="0" i="0" dirty="0">
                <a:solidFill>
                  <a:srgbClr val="D53B17"/>
                </a:solidFill>
                <a:effectLst/>
                <a:latin typeface="Cambria" panose="02040503050406030204" pitchFamily="18" charset="0"/>
                <a:ea typeface="Cambria" panose="02040503050406030204" pitchFamily="18" charset="0"/>
              </a:rPr>
              <a:t>, </a:t>
            </a:r>
            <a:r>
              <a:rPr lang="it-IT" sz="1800" b="1" i="0" dirty="0">
                <a:solidFill>
                  <a:srgbClr val="D53B17"/>
                </a:solidFill>
                <a:effectLst/>
                <a:latin typeface="Cambria" panose="02040503050406030204" pitchFamily="18" charset="0"/>
                <a:ea typeface="Cambria" panose="02040503050406030204" pitchFamily="18" charset="0"/>
              </a:rPr>
              <a:t>Uva rara</a:t>
            </a:r>
            <a:r>
              <a:rPr lang="it-IT" sz="1800" b="0" i="0" dirty="0">
                <a:solidFill>
                  <a:srgbClr val="D53B17"/>
                </a:solidFill>
                <a:effectLst/>
                <a:latin typeface="Cambria" panose="02040503050406030204" pitchFamily="18" charset="0"/>
                <a:ea typeface="Cambria" panose="02040503050406030204" pitchFamily="18" charset="0"/>
              </a:rPr>
              <a:t>, </a:t>
            </a:r>
            <a:r>
              <a:rPr lang="it-IT" sz="1800" b="0" i="0" u="none" strike="noStrike" dirty="0">
                <a:solidFill>
                  <a:srgbClr val="D53B17"/>
                </a:solidFill>
                <a:effectLst/>
                <a:latin typeface="Cambria" panose="02040503050406030204" pitchFamily="18" charset="0"/>
                <a:ea typeface="Cambria" panose="02040503050406030204" pitchFamily="18" charset="0"/>
              </a:rPr>
              <a:t>Vespolina </a:t>
            </a:r>
            <a:r>
              <a:rPr lang="it-IT" sz="1800" b="0" i="0" dirty="0">
                <a:solidFill>
                  <a:srgbClr val="D53B17"/>
                </a:solidFill>
                <a:effectLst/>
                <a:latin typeface="Cambria" panose="02040503050406030204" pitchFamily="18" charset="0"/>
                <a:ea typeface="Cambria" panose="02040503050406030204" pitchFamily="18" charset="0"/>
              </a:rPr>
              <a:t>e </a:t>
            </a:r>
            <a:r>
              <a:rPr lang="it-IT" sz="1800" b="0" i="0" u="none" strike="noStrike" dirty="0">
                <a:solidFill>
                  <a:srgbClr val="D53B17"/>
                </a:solidFill>
                <a:effectLst/>
                <a:latin typeface="Cambria" panose="02040503050406030204" pitchFamily="18" charset="0"/>
                <a:ea typeface="Cambria" panose="02040503050406030204" pitchFamily="18" charset="0"/>
              </a:rPr>
              <a:t>Pinot Nero</a:t>
            </a:r>
            <a:r>
              <a:rPr lang="it-IT" sz="1800" b="0" i="0" dirty="0">
                <a:solidFill>
                  <a:srgbClr val="D53B17"/>
                </a:solidFill>
                <a:effectLst/>
                <a:latin typeface="Cambria" panose="02040503050406030204" pitchFamily="18" charset="0"/>
                <a:ea typeface="Cambria" panose="02040503050406030204" pitchFamily="18" charset="0"/>
              </a:rPr>
              <a:t>.</a:t>
            </a:r>
            <a:endParaRPr lang="en-US" sz="1800" dirty="0">
              <a:solidFill>
                <a:srgbClr val="D53B17"/>
              </a:solidFill>
              <a:latin typeface="Cambria" panose="02040503050406030204" pitchFamily="18" charset="0"/>
              <a:ea typeface="Cambria" panose="02040503050406030204" pitchFamily="18" charset="0"/>
            </a:endParaRPr>
          </a:p>
        </p:txBody>
      </p:sp>
      <p:pic>
        <p:nvPicPr>
          <p:cNvPr id="1026" name="Picture 2" descr="Immagine che contiene cibo, bevanda, alcol, Bottiglia di vetro&#10;&#10;Descrizione generata automaticamente">
            <a:extLst>
              <a:ext uri="{FF2B5EF4-FFF2-40B4-BE49-F238E27FC236}">
                <a16:creationId xmlns:a16="http://schemas.microsoft.com/office/drawing/2014/main" id="{FD6213A6-FA4A-1EC1-DD89-99308796F6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835" r="-1" b="11331"/>
          <a:stretch/>
        </p:blipFill>
        <p:spPr bwMode="auto">
          <a:xfrm>
            <a:off x="6216249" y="365125"/>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52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77F347C-FD28-AE58-EB24-6FF30FCA2951}"/>
              </a:ext>
            </a:extLst>
          </p:cNvPr>
          <p:cNvSpPr>
            <a:spLocks noGrp="1"/>
          </p:cNvSpPr>
          <p:nvPr>
            <p:ph type="ctrTitle"/>
          </p:nvPr>
        </p:nvSpPr>
        <p:spPr>
          <a:xfrm>
            <a:off x="295564" y="563418"/>
            <a:ext cx="11499272" cy="2946545"/>
          </a:xfrm>
          <a:solidFill>
            <a:schemeClr val="accent2"/>
          </a:solidFill>
        </p:spPr>
        <p:txBody>
          <a:bodyPr>
            <a:noAutofit/>
          </a:bodyPr>
          <a:lstStyle/>
          <a:p>
            <a:endParaRPr lang="it-IT" sz="48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Sottotitolo 2">
            <a:extLst>
              <a:ext uri="{FF2B5EF4-FFF2-40B4-BE49-F238E27FC236}">
                <a16:creationId xmlns:a16="http://schemas.microsoft.com/office/drawing/2014/main" id="{70E2D74A-071C-B2D5-2724-8654CF34A63B}"/>
              </a:ext>
            </a:extLst>
          </p:cNvPr>
          <p:cNvSpPr>
            <a:spLocks noGrp="1"/>
          </p:cNvSpPr>
          <p:nvPr>
            <p:ph type="subTitle" idx="1"/>
          </p:nvPr>
        </p:nvSpPr>
        <p:spPr>
          <a:xfrm>
            <a:off x="1524000" y="3989965"/>
            <a:ext cx="9144000" cy="1655762"/>
          </a:xfrm>
          <a:solidFill>
            <a:schemeClr val="accent2"/>
          </a:solidFill>
        </p:spPr>
        <p:txBody>
          <a:bodyPr>
            <a:normAutofit fontScale="92500" lnSpcReduction="20000"/>
          </a:bodyPr>
          <a:lstStyle/>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Augusto Enrico Semprini</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Maestro Assaggiatore </a:t>
            </a:r>
            <a:r>
              <a:rPr lang="it-IT" i="1" dirty="0">
                <a:solidFill>
                  <a:srgbClr val="C00000"/>
                </a:solidFill>
                <a:latin typeface="Cambria" panose="02040503050406030204" pitchFamily="18" charset="0"/>
                <a:ea typeface="Cambria" panose="02040503050406030204" pitchFamily="18" charset="0"/>
                <a:cs typeface="Arial" panose="020B0604020202020204" pitchFamily="34" charset="0"/>
              </a:rPr>
              <a:t>cum laude </a:t>
            </a:r>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Organizzazione Nazionale Assaggiatori Vino</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Maestro Assaggiatore Organizzazione Nazionale Assaggiatori Formaggio</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Presidente e Fondatore di Gusto Sobrio </a:t>
            </a:r>
          </a:p>
          <a:p>
            <a:endParaRPr lang="it-IT" dirty="0"/>
          </a:p>
        </p:txBody>
      </p:sp>
      <p:sp>
        <p:nvSpPr>
          <p:cNvPr id="2" name="Titolo 1">
            <a:extLst>
              <a:ext uri="{FF2B5EF4-FFF2-40B4-BE49-F238E27FC236}">
                <a16:creationId xmlns:a16="http://schemas.microsoft.com/office/drawing/2014/main" id="{CBF8BA9B-814E-86ED-EE50-EB1E2CC54E82}"/>
              </a:ext>
            </a:extLst>
          </p:cNvPr>
          <p:cNvSpPr txBox="1">
            <a:spLocks/>
          </p:cNvSpPr>
          <p:nvPr/>
        </p:nvSpPr>
        <p:spPr>
          <a:xfrm>
            <a:off x="186923" y="298764"/>
            <a:ext cx="11499272" cy="2233424"/>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4800" b="1" kern="100" spc="45" dirty="0">
                <a:solidFill>
                  <a:srgbClr val="C00000"/>
                </a:solidFill>
                <a:latin typeface="Cambria" panose="02040503050406030204" pitchFamily="18" charset="0"/>
                <a:ea typeface="Cambria" panose="02040503050406030204" pitchFamily="18" charset="0"/>
                <a:cs typeface="Times New Roman" panose="02020603050405020304" pitchFamily="18" charset="0"/>
              </a:rPr>
              <a:t>Cannibalismo, antropofagia e topinambur.</a:t>
            </a:r>
            <a:endParaRPr lang="it-IT" sz="4800" kern="1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1691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C59363A-B422-FF84-094E-659C02FA1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56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lattamento al seno: benefici, insidie e falsi miti | Gazzetta.it">
            <a:extLst>
              <a:ext uri="{FF2B5EF4-FFF2-40B4-BE49-F238E27FC236}">
                <a16:creationId xmlns:a16="http://schemas.microsoft.com/office/drawing/2014/main" id="{ED552762-1784-5126-C2E9-7883DA14B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9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5" name="Titolo 4">
            <a:extLst>
              <a:ext uri="{FF2B5EF4-FFF2-40B4-BE49-F238E27FC236}">
                <a16:creationId xmlns:a16="http://schemas.microsoft.com/office/drawing/2014/main" id="{4F7BCFB5-39C5-D641-388D-D8EDDCC95F2E}"/>
              </a:ext>
            </a:extLst>
          </p:cNvPr>
          <p:cNvSpPr>
            <a:spLocks noGrp="1"/>
          </p:cNvSpPr>
          <p:nvPr>
            <p:ph type="title"/>
          </p:nvPr>
        </p:nvSpPr>
        <p:spPr/>
        <p:txBody>
          <a:bodyPr/>
          <a:lstStyle/>
          <a:p>
            <a:pPr algn="ctr"/>
            <a:r>
              <a:rPr lang="it-IT" b="1" dirty="0" err="1">
                <a:solidFill>
                  <a:srgbClr val="FF0000"/>
                </a:solidFill>
              </a:rPr>
              <a:t>Nagisa</a:t>
            </a:r>
            <a:r>
              <a:rPr lang="it-IT" b="1" dirty="0">
                <a:solidFill>
                  <a:srgbClr val="FF0000"/>
                </a:solidFill>
              </a:rPr>
              <a:t> </a:t>
            </a:r>
            <a:r>
              <a:rPr lang="it-IT" b="1" dirty="0" err="1">
                <a:solidFill>
                  <a:srgbClr val="FF0000"/>
                </a:solidFill>
              </a:rPr>
              <a:t>Oshima</a:t>
            </a:r>
            <a:r>
              <a:rPr lang="it-IT" b="1" dirty="0">
                <a:solidFill>
                  <a:srgbClr val="FF0000"/>
                </a:solidFill>
              </a:rPr>
              <a:t> – L’impero dei sensi</a:t>
            </a:r>
          </a:p>
        </p:txBody>
      </p:sp>
      <p:pic>
        <p:nvPicPr>
          <p:cNvPr id="1026" name="Picture 2" descr="undefined">
            <a:extLst>
              <a:ext uri="{FF2B5EF4-FFF2-40B4-BE49-F238E27FC236}">
                <a16:creationId xmlns:a16="http://schemas.microsoft.com/office/drawing/2014/main" id="{2927FCD7-0EB9-2394-AD8E-A97E9A6E9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799" y="1884218"/>
            <a:ext cx="8376643" cy="474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04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3" name="Titolo 2">
            <a:extLst>
              <a:ext uri="{FF2B5EF4-FFF2-40B4-BE49-F238E27FC236}">
                <a16:creationId xmlns:a16="http://schemas.microsoft.com/office/drawing/2014/main" id="{F3217025-B437-7089-63AE-5A8CD0831BD9}"/>
              </a:ext>
            </a:extLst>
          </p:cNvPr>
          <p:cNvSpPr>
            <a:spLocks noGrp="1"/>
          </p:cNvSpPr>
          <p:nvPr>
            <p:ph type="title"/>
          </p:nvPr>
        </p:nvSpPr>
        <p:spPr>
          <a:xfrm>
            <a:off x="985982" y="383598"/>
            <a:ext cx="10515600" cy="5075093"/>
          </a:xfrm>
        </p:spPr>
        <p:txBody>
          <a:bodyPr/>
          <a:lstStyle/>
          <a:p>
            <a:r>
              <a:rPr kumimoji="0" lang="it-IT" sz="8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j-cs"/>
              </a:rPr>
              <a:t>Exotropia monoculare</a:t>
            </a:r>
            <a:endParaRPr lang="it-IT" dirty="0"/>
          </a:p>
        </p:txBody>
      </p:sp>
    </p:spTree>
    <p:extLst>
      <p:ext uri="{BB962C8B-B14F-4D97-AF65-F5344CB8AC3E}">
        <p14:creationId xmlns:p14="http://schemas.microsoft.com/office/powerpoint/2010/main" val="172561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IFEMO STORIA E OPERE D'ARTE">
            <a:extLst>
              <a:ext uri="{FF2B5EF4-FFF2-40B4-BE49-F238E27FC236}">
                <a16:creationId xmlns:a16="http://schemas.microsoft.com/office/drawing/2014/main" id="{699F06CC-E018-DDFC-1FBD-B4BC376AD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3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5" name="Titolo 4">
            <a:extLst>
              <a:ext uri="{FF2B5EF4-FFF2-40B4-BE49-F238E27FC236}">
                <a16:creationId xmlns:a16="http://schemas.microsoft.com/office/drawing/2014/main" id="{EAF5D473-7B09-9889-FC4F-490E9A2E9134}"/>
              </a:ext>
            </a:extLst>
          </p:cNvPr>
          <p:cNvSpPr>
            <a:spLocks noGrp="1"/>
          </p:cNvSpPr>
          <p:nvPr>
            <p:ph type="title"/>
          </p:nvPr>
        </p:nvSpPr>
        <p:spPr>
          <a:xfrm>
            <a:off x="4121359" y="0"/>
            <a:ext cx="6646299" cy="1325563"/>
          </a:xfrm>
        </p:spPr>
        <p:txBody>
          <a:bodyPr/>
          <a:lstStyle/>
          <a:p>
            <a:r>
              <a:rPr lang="it-IT" dirty="0">
                <a:solidFill>
                  <a:srgbClr val="C00000"/>
                </a:solidFill>
                <a:latin typeface="Cambria" panose="02040503050406030204" pitchFamily="18" charset="0"/>
                <a:ea typeface="Cambria" panose="02040503050406030204" pitchFamily="18" charset="0"/>
              </a:rPr>
              <a:t>Lo sbarco di Colombo</a:t>
            </a:r>
          </a:p>
        </p:txBody>
      </p:sp>
      <p:pic>
        <p:nvPicPr>
          <p:cNvPr id="3074" name="Picture 2">
            <a:extLst>
              <a:ext uri="{FF2B5EF4-FFF2-40B4-BE49-F238E27FC236}">
                <a16:creationId xmlns:a16="http://schemas.microsoft.com/office/drawing/2014/main" id="{4C9BB1B8-F638-D492-FA83-1F2D88E1D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618" y="1320800"/>
            <a:ext cx="9901382" cy="553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09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5" name="Titolo 4">
            <a:extLst>
              <a:ext uri="{FF2B5EF4-FFF2-40B4-BE49-F238E27FC236}">
                <a16:creationId xmlns:a16="http://schemas.microsoft.com/office/drawing/2014/main" id="{4F7BCFB5-39C5-D641-388D-D8EDDCC95F2E}"/>
              </a:ext>
            </a:extLst>
          </p:cNvPr>
          <p:cNvSpPr>
            <a:spLocks noGrp="1"/>
          </p:cNvSpPr>
          <p:nvPr>
            <p:ph type="title"/>
          </p:nvPr>
        </p:nvSpPr>
        <p:spPr>
          <a:xfrm>
            <a:off x="1174115" y="101380"/>
            <a:ext cx="10515600" cy="989901"/>
          </a:xfrm>
        </p:spPr>
        <p:txBody>
          <a:bodyPr/>
          <a:lstStyle/>
          <a:p>
            <a:pPr algn="ctr"/>
            <a:r>
              <a:rPr lang="it-IT" dirty="0">
                <a:solidFill>
                  <a:srgbClr val="D53B17"/>
                </a:solidFill>
                <a:latin typeface="Cambria" panose="02040503050406030204" pitchFamily="18" charset="0"/>
                <a:ea typeface="Cambria" panose="02040503050406030204" pitchFamily="18" charset="0"/>
              </a:rPr>
              <a:t>Pearl Harbour e cannibalismo</a:t>
            </a:r>
          </a:p>
        </p:txBody>
      </p:sp>
      <p:pic>
        <p:nvPicPr>
          <p:cNvPr id="6146" name="Picture 2">
            <a:extLst>
              <a:ext uri="{FF2B5EF4-FFF2-40B4-BE49-F238E27FC236}">
                <a16:creationId xmlns:a16="http://schemas.microsoft.com/office/drawing/2014/main" id="{C7E19065-F20F-4828-096F-9B8B08A0E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415" y="1308683"/>
            <a:ext cx="10069585" cy="554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3463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575</Words>
  <Application>Microsoft Macintosh PowerPoint</Application>
  <PresentationFormat>Widescreen</PresentationFormat>
  <Paragraphs>33</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vt:lpstr>
      <vt:lpstr>Tema di Office</vt:lpstr>
      <vt:lpstr>Cannibalismo, antropofagia e topinambur.</vt:lpstr>
      <vt:lpstr>PowerPoint Presentation</vt:lpstr>
      <vt:lpstr>PowerPoint Presentation</vt:lpstr>
      <vt:lpstr>PowerPoint Presentation</vt:lpstr>
      <vt:lpstr>Nagisa Oshima – L’impero dei sensi</vt:lpstr>
      <vt:lpstr>Exotropia monoculare</vt:lpstr>
      <vt:lpstr>PowerPoint Presentation</vt:lpstr>
      <vt:lpstr>Lo sbarco di Colombo</vt:lpstr>
      <vt:lpstr>Pearl Harbour e cannibalismo</vt:lpstr>
      <vt:lpstr>Fiori del topinambur, Girasoli del Canada</vt:lpstr>
      <vt:lpstr>PowerPoint Presentation</vt:lpstr>
      <vt:lpstr>   Il Mantello cerimoniale Tupinamba  Realizzato legando penne in prevalenza di Ibis rubra su una rete a filet di cotone, è giunto in Ambrosiana grazie al lascito della collezione del famoso naturalista Manfredo Settala (Milano, 1600-1680), che a sua volta lo aveva ricevuto in dono dal principe Federico Landi, personaggio di spicco della scena politica tra Sei e Settecento, legato all’imperatore Filippo III di Spagna.</vt:lpstr>
      <vt:lpstr>PowerPoint Presentation</vt:lpstr>
      <vt:lpstr>La carne humana sabe a cerdo de calidad superior (a vacuno y pollo, segun otros testimonios)</vt:lpstr>
      <vt:lpstr>   Sangue di Giuda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Sforza e Maria Teresa d’Austria.  Gloria della storia milanese per festeggiare l’ultimo incontro dell’anno.</dc:title>
  <dc:creator>segreteria</dc:creator>
  <cp:lastModifiedBy>martina malnati</cp:lastModifiedBy>
  <cp:revision>16</cp:revision>
  <dcterms:created xsi:type="dcterms:W3CDTF">2023-12-12T16:12:06Z</dcterms:created>
  <dcterms:modified xsi:type="dcterms:W3CDTF">2024-02-05T17:23:34Z</dcterms:modified>
</cp:coreProperties>
</file>