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98" r:id="rId5"/>
    <p:sldId id="288" r:id="rId6"/>
    <p:sldId id="273" r:id="rId7"/>
    <p:sldId id="257" r:id="rId8"/>
    <p:sldId id="275" r:id="rId9"/>
    <p:sldId id="276" r:id="rId10"/>
    <p:sldId id="274" r:id="rId11"/>
    <p:sldId id="260" r:id="rId12"/>
    <p:sldId id="264" r:id="rId13"/>
    <p:sldId id="262" r:id="rId14"/>
    <p:sldId id="259" r:id="rId15"/>
    <p:sldId id="256" r:id="rId16"/>
    <p:sldId id="263" r:id="rId17"/>
    <p:sldId id="261" r:id="rId18"/>
    <p:sldId id="293" r:id="rId19"/>
    <p:sldId id="297" r:id="rId20"/>
    <p:sldId id="295" r:id="rId21"/>
    <p:sldId id="296" r:id="rId22"/>
    <p:sldId id="299" r:id="rId23"/>
    <p:sldId id="301" r:id="rId24"/>
    <p:sldId id="302" r:id="rId25"/>
    <p:sldId id="258" r:id="rId26"/>
    <p:sldId id="289" r:id="rId27"/>
    <p:sldId id="303" r:id="rId28"/>
    <p:sldId id="305" r:id="rId29"/>
    <p:sldId id="281" r:id="rId30"/>
    <p:sldId id="284" r:id="rId31"/>
    <p:sldId id="282" r:id="rId32"/>
    <p:sldId id="283" r:id="rId33"/>
    <p:sldId id="277" r:id="rId34"/>
    <p:sldId id="278" r:id="rId35"/>
    <p:sldId id="272" r:id="rId36"/>
    <p:sldId id="270" r:id="rId37"/>
    <p:sldId id="285" r:id="rId38"/>
    <p:sldId id="266" r:id="rId39"/>
    <p:sldId id="271" r:id="rId40"/>
    <p:sldId id="291"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3" autoAdjust="0"/>
    <p:restoredTop sz="94660"/>
  </p:normalViewPr>
  <p:slideViewPr>
    <p:cSldViewPr snapToGrid="0">
      <p:cViewPr varScale="1">
        <p:scale>
          <a:sx n="114" d="100"/>
          <a:sy n="114" d="100"/>
        </p:scale>
        <p:origin x="448"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98A4A2F8-CF38-4E2C-8359-0114EAE82792}" type="datetimeFigureOut">
              <a:rPr lang="it-IT" smtClean="0"/>
              <a:t>21/02/24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EB8AD8C-3B39-4FD6-BC0A-211F3D62FAF8}" type="slidenum">
              <a:rPr lang="it-IT" smtClean="0"/>
              <a:t>‹#›</a:t>
            </a:fld>
            <a:endParaRPr lang="it-IT"/>
          </a:p>
        </p:txBody>
      </p:sp>
    </p:spTree>
    <p:extLst>
      <p:ext uri="{BB962C8B-B14F-4D97-AF65-F5344CB8AC3E}">
        <p14:creationId xmlns:p14="http://schemas.microsoft.com/office/powerpoint/2010/main" val="765777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8A4A2F8-CF38-4E2C-8359-0114EAE82792}" type="datetimeFigureOut">
              <a:rPr lang="it-IT" smtClean="0"/>
              <a:t>21/02/24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EB8AD8C-3B39-4FD6-BC0A-211F3D62FAF8}" type="slidenum">
              <a:rPr lang="it-IT" smtClean="0"/>
              <a:t>‹#›</a:t>
            </a:fld>
            <a:endParaRPr lang="it-IT"/>
          </a:p>
        </p:txBody>
      </p:sp>
    </p:spTree>
    <p:extLst>
      <p:ext uri="{BB962C8B-B14F-4D97-AF65-F5344CB8AC3E}">
        <p14:creationId xmlns:p14="http://schemas.microsoft.com/office/powerpoint/2010/main" val="98321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8A4A2F8-CF38-4E2C-8359-0114EAE82792}" type="datetimeFigureOut">
              <a:rPr lang="it-IT" smtClean="0"/>
              <a:t>21/02/24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EB8AD8C-3B39-4FD6-BC0A-211F3D62FAF8}" type="slidenum">
              <a:rPr lang="it-IT" smtClean="0"/>
              <a:t>‹#›</a:t>
            </a:fld>
            <a:endParaRPr lang="it-IT"/>
          </a:p>
        </p:txBody>
      </p:sp>
    </p:spTree>
    <p:extLst>
      <p:ext uri="{BB962C8B-B14F-4D97-AF65-F5344CB8AC3E}">
        <p14:creationId xmlns:p14="http://schemas.microsoft.com/office/powerpoint/2010/main" val="2597823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8A4A2F8-CF38-4E2C-8359-0114EAE82792}" type="datetimeFigureOut">
              <a:rPr lang="it-IT" smtClean="0"/>
              <a:t>21/02/24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EB8AD8C-3B39-4FD6-BC0A-211F3D62FAF8}" type="slidenum">
              <a:rPr lang="it-IT" smtClean="0"/>
              <a:t>‹#›</a:t>
            </a:fld>
            <a:endParaRPr lang="it-IT"/>
          </a:p>
        </p:txBody>
      </p:sp>
    </p:spTree>
    <p:extLst>
      <p:ext uri="{BB962C8B-B14F-4D97-AF65-F5344CB8AC3E}">
        <p14:creationId xmlns:p14="http://schemas.microsoft.com/office/powerpoint/2010/main" val="713746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98A4A2F8-CF38-4E2C-8359-0114EAE82792}" type="datetimeFigureOut">
              <a:rPr lang="it-IT" smtClean="0"/>
              <a:t>21/02/24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EB8AD8C-3B39-4FD6-BC0A-211F3D62FAF8}" type="slidenum">
              <a:rPr lang="it-IT" smtClean="0"/>
              <a:t>‹#›</a:t>
            </a:fld>
            <a:endParaRPr lang="it-IT"/>
          </a:p>
        </p:txBody>
      </p:sp>
    </p:spTree>
    <p:extLst>
      <p:ext uri="{BB962C8B-B14F-4D97-AF65-F5344CB8AC3E}">
        <p14:creationId xmlns:p14="http://schemas.microsoft.com/office/powerpoint/2010/main" val="1290070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98A4A2F8-CF38-4E2C-8359-0114EAE82792}" type="datetimeFigureOut">
              <a:rPr lang="it-IT" smtClean="0"/>
              <a:t>21/02/24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4EB8AD8C-3B39-4FD6-BC0A-211F3D62FAF8}" type="slidenum">
              <a:rPr lang="it-IT" smtClean="0"/>
              <a:t>‹#›</a:t>
            </a:fld>
            <a:endParaRPr lang="it-IT"/>
          </a:p>
        </p:txBody>
      </p:sp>
    </p:spTree>
    <p:extLst>
      <p:ext uri="{BB962C8B-B14F-4D97-AF65-F5344CB8AC3E}">
        <p14:creationId xmlns:p14="http://schemas.microsoft.com/office/powerpoint/2010/main" val="2319837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98A4A2F8-CF38-4E2C-8359-0114EAE82792}" type="datetimeFigureOut">
              <a:rPr lang="it-IT" smtClean="0"/>
              <a:t>21/02/24</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4EB8AD8C-3B39-4FD6-BC0A-211F3D62FAF8}" type="slidenum">
              <a:rPr lang="it-IT" smtClean="0"/>
              <a:t>‹#›</a:t>
            </a:fld>
            <a:endParaRPr lang="it-IT"/>
          </a:p>
        </p:txBody>
      </p:sp>
    </p:spTree>
    <p:extLst>
      <p:ext uri="{BB962C8B-B14F-4D97-AF65-F5344CB8AC3E}">
        <p14:creationId xmlns:p14="http://schemas.microsoft.com/office/powerpoint/2010/main" val="492768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98A4A2F8-CF38-4E2C-8359-0114EAE82792}" type="datetimeFigureOut">
              <a:rPr lang="it-IT" smtClean="0"/>
              <a:t>21/02/24</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4EB8AD8C-3B39-4FD6-BC0A-211F3D62FAF8}" type="slidenum">
              <a:rPr lang="it-IT" smtClean="0"/>
              <a:t>‹#›</a:t>
            </a:fld>
            <a:endParaRPr lang="it-IT"/>
          </a:p>
        </p:txBody>
      </p:sp>
    </p:spTree>
    <p:extLst>
      <p:ext uri="{BB962C8B-B14F-4D97-AF65-F5344CB8AC3E}">
        <p14:creationId xmlns:p14="http://schemas.microsoft.com/office/powerpoint/2010/main" val="820666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A4A2F8-CF38-4E2C-8359-0114EAE82792}" type="datetimeFigureOut">
              <a:rPr lang="it-IT" smtClean="0"/>
              <a:t>21/02/24</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4EB8AD8C-3B39-4FD6-BC0A-211F3D62FAF8}" type="slidenum">
              <a:rPr lang="it-IT" smtClean="0"/>
              <a:t>‹#›</a:t>
            </a:fld>
            <a:endParaRPr lang="it-IT"/>
          </a:p>
        </p:txBody>
      </p:sp>
    </p:spTree>
    <p:extLst>
      <p:ext uri="{BB962C8B-B14F-4D97-AF65-F5344CB8AC3E}">
        <p14:creationId xmlns:p14="http://schemas.microsoft.com/office/powerpoint/2010/main" val="450116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98A4A2F8-CF38-4E2C-8359-0114EAE82792}" type="datetimeFigureOut">
              <a:rPr lang="it-IT" smtClean="0"/>
              <a:t>21/02/24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4EB8AD8C-3B39-4FD6-BC0A-211F3D62FAF8}" type="slidenum">
              <a:rPr lang="it-IT" smtClean="0"/>
              <a:t>‹#›</a:t>
            </a:fld>
            <a:endParaRPr lang="it-IT"/>
          </a:p>
        </p:txBody>
      </p:sp>
    </p:spTree>
    <p:extLst>
      <p:ext uri="{BB962C8B-B14F-4D97-AF65-F5344CB8AC3E}">
        <p14:creationId xmlns:p14="http://schemas.microsoft.com/office/powerpoint/2010/main" val="292340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98A4A2F8-CF38-4E2C-8359-0114EAE82792}" type="datetimeFigureOut">
              <a:rPr lang="it-IT" smtClean="0"/>
              <a:t>21/02/24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4EB8AD8C-3B39-4FD6-BC0A-211F3D62FAF8}" type="slidenum">
              <a:rPr lang="it-IT" smtClean="0"/>
              <a:t>‹#›</a:t>
            </a:fld>
            <a:endParaRPr lang="it-IT"/>
          </a:p>
        </p:txBody>
      </p:sp>
    </p:spTree>
    <p:extLst>
      <p:ext uri="{BB962C8B-B14F-4D97-AF65-F5344CB8AC3E}">
        <p14:creationId xmlns:p14="http://schemas.microsoft.com/office/powerpoint/2010/main" val="3253701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A4A2F8-CF38-4E2C-8359-0114EAE82792}" type="datetimeFigureOut">
              <a:rPr lang="it-IT" smtClean="0"/>
              <a:t>21/02/24</a:t>
            </a:fld>
            <a:endParaRPr lang="it-I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B8AD8C-3B39-4FD6-BC0A-211F3D62FAF8}" type="slidenum">
              <a:rPr lang="it-IT" smtClean="0"/>
              <a:t>‹#›</a:t>
            </a:fld>
            <a:endParaRPr lang="it-IT"/>
          </a:p>
        </p:txBody>
      </p:sp>
    </p:spTree>
    <p:extLst>
      <p:ext uri="{BB962C8B-B14F-4D97-AF65-F5344CB8AC3E}">
        <p14:creationId xmlns:p14="http://schemas.microsoft.com/office/powerpoint/2010/main" val="181559720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mmagine che contiene testo, menu, libro, interno">
            <a:extLst>
              <a:ext uri="{FF2B5EF4-FFF2-40B4-BE49-F238E27FC236}">
                <a16:creationId xmlns:a16="http://schemas.microsoft.com/office/drawing/2014/main" id="{49F14B81-4929-4A1B-C1C6-8A869A8A2E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Tree>
    <p:extLst>
      <p:ext uri="{BB962C8B-B14F-4D97-AF65-F5344CB8AC3E}">
        <p14:creationId xmlns:p14="http://schemas.microsoft.com/office/powerpoint/2010/main" val="31380826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202D933-F3E5-6DA9-1155-B6B0D72000ED}"/>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1EEB154B-5CB7-41DB-19B2-BCD2065E2B50}"/>
              </a:ext>
            </a:extLst>
          </p:cNvPr>
          <p:cNvSpPr>
            <a:spLocks noGrp="1"/>
          </p:cNvSpPr>
          <p:nvPr>
            <p:ph idx="1"/>
          </p:nvPr>
        </p:nvSpPr>
        <p:spPr/>
        <p:txBody>
          <a:bodyPr/>
          <a:lstStyle/>
          <a:p>
            <a:endParaRPr lang="it-IT"/>
          </a:p>
        </p:txBody>
      </p:sp>
      <p:pic>
        <p:nvPicPr>
          <p:cNvPr id="6146" name="Picture 2" descr="Chioggia – Veduta">
            <a:extLst>
              <a:ext uri="{FF2B5EF4-FFF2-40B4-BE49-F238E27FC236}">
                <a16:creationId xmlns:a16="http://schemas.microsoft.com/office/drawing/2014/main" id="{2E251D2A-9DC0-31E8-6250-262F8D99AA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4204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7" name="Rectangle 103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Efesto-Vulcano: il dio dei fabbri ~ NEGOZIAZIONE.blog">
            <a:extLst>
              <a:ext uri="{FF2B5EF4-FFF2-40B4-BE49-F238E27FC236}">
                <a16:creationId xmlns:a16="http://schemas.microsoft.com/office/drawing/2014/main" id="{2EA98F06-A7E0-2198-1B9E-7F329D6006A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9960" r="1" b="24205"/>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9925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BFF03C38-BF91-9273-E017-AAD91358D320}"/>
              </a:ext>
            </a:extLst>
          </p:cNvPr>
          <p:cNvSpPr>
            <a:spLocks noGrp="1"/>
          </p:cNvSpPr>
          <p:nvPr>
            <p:ph type="ctrTitle"/>
          </p:nvPr>
        </p:nvSpPr>
        <p:spPr>
          <a:xfrm>
            <a:off x="7689680" y="-257937"/>
            <a:ext cx="6251110" cy="3566160"/>
          </a:xfrm>
        </p:spPr>
        <p:txBody>
          <a:bodyPr anchor="b">
            <a:normAutofit/>
          </a:bodyPr>
          <a:lstStyle/>
          <a:p>
            <a:pPr algn="l"/>
            <a:endParaRPr lang="it-IT" sz="5400" dirty="0"/>
          </a:p>
        </p:txBody>
      </p:sp>
      <p:sp>
        <p:nvSpPr>
          <p:cNvPr id="3" name="Sottotitolo 2">
            <a:extLst>
              <a:ext uri="{FF2B5EF4-FFF2-40B4-BE49-F238E27FC236}">
                <a16:creationId xmlns:a16="http://schemas.microsoft.com/office/drawing/2014/main" id="{E626EEC8-CB8E-AE94-893B-9153360B8110}"/>
              </a:ext>
            </a:extLst>
          </p:cNvPr>
          <p:cNvSpPr>
            <a:spLocks noGrp="1"/>
          </p:cNvSpPr>
          <p:nvPr>
            <p:ph type="subTitle" idx="1"/>
          </p:nvPr>
        </p:nvSpPr>
        <p:spPr>
          <a:xfrm>
            <a:off x="5412863" y="4685492"/>
            <a:ext cx="6136008" cy="1799570"/>
          </a:xfrm>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sz="2600" b="0" i="0" dirty="0">
                <a:solidFill>
                  <a:schemeClr val="tx1">
                    <a:lumMod val="95000"/>
                  </a:schemeClr>
                </a:solidFill>
                <a:effectLst/>
                <a:latin typeface="Georgia Pro" panose="02040502050405020303" pitchFamily="18" charset="0"/>
              </a:rPr>
              <a:t>zoppia che lo rendeva più umano nel suo incedere da dio terreno, con quella camminata claudicante e quel bastone per sostenersi</a:t>
            </a:r>
            <a:r>
              <a:rPr lang="it-IT" b="0" i="0" dirty="0">
                <a:solidFill>
                  <a:schemeClr val="tx1">
                    <a:lumMod val="95000"/>
                  </a:schemeClr>
                </a:solidFill>
                <a:effectLst/>
                <a:latin typeface="Google Sans"/>
              </a:rPr>
              <a:t>.</a:t>
            </a:r>
            <a:endParaRPr lang="it-IT" dirty="0">
              <a:solidFill>
                <a:schemeClr val="tx1">
                  <a:lumMod val="95000"/>
                </a:schemeClr>
              </a:solidFill>
            </a:endParaRPr>
          </a:p>
        </p:txBody>
      </p:sp>
      <p:pic>
        <p:nvPicPr>
          <p:cNvPr id="1026" name="Picture 2" descr="undefined">
            <a:extLst>
              <a:ext uri="{FF2B5EF4-FFF2-40B4-BE49-F238E27FC236}">
                <a16:creationId xmlns:a16="http://schemas.microsoft.com/office/drawing/2014/main" id="{B8D42B46-D6EA-E3C2-B748-ED1CC187370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3917"/>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1033"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Getty">
            <a:extLst>
              <a:ext uri="{FF2B5EF4-FFF2-40B4-BE49-F238E27FC236}">
                <a16:creationId xmlns:a16="http://schemas.microsoft.com/office/drawing/2014/main" id="{A17C88BC-477E-8F7A-BC91-D3D1AD8805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7910" y="94991"/>
            <a:ext cx="3871245" cy="4210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0720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10090EB1-E110-A10B-9AA1-FFD72CF639C4}"/>
              </a:ext>
            </a:extLst>
          </p:cNvPr>
          <p:cNvPicPr>
            <a:picLocks noChangeAspect="1"/>
          </p:cNvPicPr>
          <p:nvPr/>
        </p:nvPicPr>
        <p:blipFill>
          <a:blip r:embed="rId2"/>
          <a:stretch>
            <a:fillRect/>
          </a:stretch>
        </p:blipFill>
        <p:spPr>
          <a:xfrm>
            <a:off x="2397967" y="0"/>
            <a:ext cx="7259218" cy="6858000"/>
          </a:xfrm>
          <a:prstGeom prst="rect">
            <a:avLst/>
          </a:prstGeom>
        </p:spPr>
      </p:pic>
    </p:spTree>
    <p:extLst>
      <p:ext uri="{BB962C8B-B14F-4D97-AF65-F5344CB8AC3E}">
        <p14:creationId xmlns:p14="http://schemas.microsoft.com/office/powerpoint/2010/main" val="26734406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5DB355B-9F59-672F-E0DE-3888FDD07ABC}"/>
              </a:ext>
            </a:extLst>
          </p:cNvPr>
          <p:cNvSpPr>
            <a:spLocks noGrp="1"/>
          </p:cNvSpPr>
          <p:nvPr>
            <p:ph type="title"/>
          </p:nvPr>
        </p:nvSpPr>
        <p:spPr/>
        <p:txBody>
          <a:bodyPr/>
          <a:lstStyle/>
          <a:p>
            <a:endParaRPr lang="it-IT"/>
          </a:p>
        </p:txBody>
      </p:sp>
      <p:pic>
        <p:nvPicPr>
          <p:cNvPr id="2050" name="Picture 2">
            <a:extLst>
              <a:ext uri="{FF2B5EF4-FFF2-40B4-BE49-F238E27FC236}">
                <a16:creationId xmlns:a16="http://schemas.microsoft.com/office/drawing/2014/main" id="{656993EF-AAD5-0E08-9DDA-EC2A2694FD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5413" y="365125"/>
            <a:ext cx="7828384" cy="6026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7113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9D43DC7-D5C1-E8A6-97A2-0CD94FC1804D}"/>
              </a:ext>
            </a:extLst>
          </p:cNvPr>
          <p:cNvSpPr>
            <a:spLocks noGrp="1"/>
          </p:cNvSpPr>
          <p:nvPr>
            <p:ph type="ctrTitle"/>
          </p:nvPr>
        </p:nvSpPr>
        <p:spPr>
          <a:xfrm>
            <a:off x="1524000" y="327171"/>
            <a:ext cx="9144000" cy="1098957"/>
          </a:xfrm>
        </p:spPr>
        <p:txBody>
          <a:bodyPr>
            <a:normAutofit/>
          </a:bodyPr>
          <a:lstStyle/>
          <a:p>
            <a:r>
              <a:rPr kumimoji="0" lang="it-IT" sz="5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j-cs"/>
              </a:rPr>
              <a:t>Passo falciante o elicopode</a:t>
            </a:r>
            <a:endParaRPr lang="it-IT" dirty="0"/>
          </a:p>
        </p:txBody>
      </p:sp>
      <p:sp>
        <p:nvSpPr>
          <p:cNvPr id="3" name="Sottotitolo 2">
            <a:extLst>
              <a:ext uri="{FF2B5EF4-FFF2-40B4-BE49-F238E27FC236}">
                <a16:creationId xmlns:a16="http://schemas.microsoft.com/office/drawing/2014/main" id="{58BEF9FE-BD59-1A64-87A4-45BE5B6B8F01}"/>
              </a:ext>
            </a:extLst>
          </p:cNvPr>
          <p:cNvSpPr>
            <a:spLocks noGrp="1"/>
          </p:cNvSpPr>
          <p:nvPr>
            <p:ph type="subTitle" idx="1"/>
          </p:nvPr>
        </p:nvSpPr>
        <p:spPr>
          <a:xfrm>
            <a:off x="1524000" y="1677798"/>
            <a:ext cx="9144000" cy="3580002"/>
          </a:xfrm>
        </p:spPr>
        <p:txBody>
          <a:bodyPr>
            <a:normAutofit/>
          </a:bodyPr>
          <a:lstStyle/>
          <a:p>
            <a:r>
              <a:rPr lang="it-IT" sz="4400" b="0" i="0" dirty="0">
                <a:solidFill>
                  <a:srgbClr val="C00000"/>
                </a:solidFill>
                <a:effectLst/>
                <a:latin typeface="Cambria" panose="02040503050406030204" pitchFamily="18" charset="0"/>
                <a:ea typeface="Cambria" panose="02040503050406030204" pitchFamily="18" charset="0"/>
              </a:rPr>
              <a:t>Modalità di camminare che consiste nel procedere con una gamba rigida che compie un movimento rotatorio (a elica), detto anche falciante (come la falce da fieno).</a:t>
            </a:r>
            <a:endParaRPr lang="it-IT" sz="4400" dirty="0">
              <a:solidFill>
                <a:srgbClr val="C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167196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Immagine che contiene testo, menu, libro, documento&#10;&#10;Descrizione generata automaticamente">
            <a:extLst>
              <a:ext uri="{FF2B5EF4-FFF2-40B4-BE49-F238E27FC236}">
                <a16:creationId xmlns:a16="http://schemas.microsoft.com/office/drawing/2014/main" id="{9BF2AE24-6AC4-A3FC-BA98-06567BFE8A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Tree>
    <p:extLst>
      <p:ext uri="{BB962C8B-B14F-4D97-AF65-F5344CB8AC3E}">
        <p14:creationId xmlns:p14="http://schemas.microsoft.com/office/powerpoint/2010/main" val="5767806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oka - Wikipedia">
            <a:extLst>
              <a:ext uri="{FF2B5EF4-FFF2-40B4-BE49-F238E27FC236}">
                <a16:creationId xmlns:a16="http://schemas.microsoft.com/office/drawing/2014/main" id="{30551BB6-C322-7324-86EA-70AB581C53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1500" y="0"/>
            <a:ext cx="59674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89529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COCA COLA VETRO CL.33 x 24 Pz. [COCACOLA140] - Non Solo Dolce">
            <a:extLst>
              <a:ext uri="{FF2B5EF4-FFF2-40B4-BE49-F238E27FC236}">
                <a16:creationId xmlns:a16="http://schemas.microsoft.com/office/drawing/2014/main" id="{EF2714C3-46F8-F4DB-A28A-41D16096D8C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525074" y="1123527"/>
            <a:ext cx="4604800" cy="4604800"/>
          </a:xfrm>
          <a:prstGeom prst="rect">
            <a:avLst/>
          </a:prstGeom>
          <a:noFill/>
          <a:extLst>
            <a:ext uri="{909E8E84-426E-40DD-AFC4-6F175D3DCCD1}">
              <a14:hiddenFill xmlns:a14="http://schemas.microsoft.com/office/drawing/2010/main">
                <a:solidFill>
                  <a:srgbClr val="FFFFFF"/>
                </a:solidFill>
              </a14:hiddenFill>
            </a:ext>
          </a:extLst>
        </p:spPr>
      </p:pic>
      <p:cxnSp>
        <p:nvCxnSpPr>
          <p:cNvPr id="2055" name="Straight Connector 2054">
            <a:extLst>
              <a:ext uri="{FF2B5EF4-FFF2-40B4-BE49-F238E27FC236}">
                <a16:creationId xmlns:a16="http://schemas.microsoft.com/office/drawing/2014/main" id="{E12350F3-DB83-413A-980B-1CEB9249866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453265" y="1570814"/>
            <a:ext cx="0" cy="3710227"/>
          </a:xfrm>
          <a:prstGeom prst="line">
            <a:avLst/>
          </a:prstGeom>
          <a:ln w="19050">
            <a:solidFill>
              <a:srgbClr val="FFA12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13983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1" name="Rectangle 307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074" name="Picture 2" descr="Due terzi delle persone non parlano in ascensore">
            <a:extLst>
              <a:ext uri="{FF2B5EF4-FFF2-40B4-BE49-F238E27FC236}">
                <a16:creationId xmlns:a16="http://schemas.microsoft.com/office/drawing/2014/main" id="{ADED582E-B370-F3EA-E3C4-4C37D795229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61"/>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020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377F347C-FD28-AE58-EB24-6FF30FCA2951}"/>
              </a:ext>
            </a:extLst>
          </p:cNvPr>
          <p:cNvSpPr>
            <a:spLocks noGrp="1"/>
          </p:cNvSpPr>
          <p:nvPr>
            <p:ph type="ctrTitle"/>
          </p:nvPr>
        </p:nvSpPr>
        <p:spPr>
          <a:xfrm>
            <a:off x="186923" y="298764"/>
            <a:ext cx="11499272" cy="2233424"/>
          </a:xfrm>
          <a:solidFill>
            <a:schemeClr val="accent2"/>
          </a:solidFill>
        </p:spPr>
        <p:txBody>
          <a:bodyPr>
            <a:noAutofit/>
          </a:bodyPr>
          <a:lstStyle/>
          <a:p>
            <a:r>
              <a:rPr lang="it-IT" sz="4800" b="1" kern="100" spc="45" dirty="0">
                <a:solidFill>
                  <a:srgbClr val="C00000"/>
                </a:solidFill>
                <a:effectLst/>
                <a:latin typeface="Cambria" panose="02040503050406030204" pitchFamily="18" charset="0"/>
                <a:ea typeface="Cambria" panose="02040503050406030204" pitchFamily="18" charset="0"/>
                <a:cs typeface="Times New Roman" panose="02020603050405020304" pitchFamily="18" charset="0"/>
              </a:rPr>
              <a:t>Il diavolo zoppo e i suoi tiri mancini.</a:t>
            </a:r>
            <a:endParaRPr lang="it-IT" sz="4800" kern="100"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5" name="Sottotitolo 2">
            <a:extLst>
              <a:ext uri="{FF2B5EF4-FFF2-40B4-BE49-F238E27FC236}">
                <a16:creationId xmlns:a16="http://schemas.microsoft.com/office/drawing/2014/main" id="{70E2D74A-071C-B2D5-2724-8654CF34A63B}"/>
              </a:ext>
            </a:extLst>
          </p:cNvPr>
          <p:cNvSpPr>
            <a:spLocks noGrp="1"/>
          </p:cNvSpPr>
          <p:nvPr>
            <p:ph type="subTitle" idx="1"/>
          </p:nvPr>
        </p:nvSpPr>
        <p:spPr>
          <a:xfrm>
            <a:off x="788565" y="3154261"/>
            <a:ext cx="10393959" cy="2491466"/>
          </a:xfrm>
          <a:solidFill>
            <a:schemeClr val="accent2"/>
          </a:solidFill>
        </p:spPr>
        <p:txBody>
          <a:bodyPr>
            <a:normAutofit/>
          </a:bodyPr>
          <a:lstStyle/>
          <a:p>
            <a:r>
              <a:rPr lang="it-IT" dirty="0">
                <a:solidFill>
                  <a:srgbClr val="C00000"/>
                </a:solidFill>
                <a:latin typeface="Cambria" panose="02040503050406030204" pitchFamily="18" charset="0"/>
                <a:ea typeface="Cambria" panose="02040503050406030204" pitchFamily="18" charset="0"/>
                <a:cs typeface="Arial" panose="020B0604020202020204" pitchFamily="34" charset="0"/>
              </a:rPr>
              <a:t>Augusto Enrico Semprini</a:t>
            </a:r>
          </a:p>
          <a:p>
            <a:r>
              <a:rPr lang="it-IT" dirty="0">
                <a:solidFill>
                  <a:srgbClr val="C00000"/>
                </a:solidFill>
                <a:latin typeface="Cambria" panose="02040503050406030204" pitchFamily="18" charset="0"/>
                <a:ea typeface="Cambria" panose="02040503050406030204" pitchFamily="18" charset="0"/>
                <a:cs typeface="Arial" panose="020B0604020202020204" pitchFamily="34" charset="0"/>
              </a:rPr>
              <a:t>Maestro Assaggiatore </a:t>
            </a:r>
            <a:r>
              <a:rPr lang="it-IT" i="1" dirty="0">
                <a:solidFill>
                  <a:srgbClr val="C00000"/>
                </a:solidFill>
                <a:latin typeface="Cambria" panose="02040503050406030204" pitchFamily="18" charset="0"/>
                <a:ea typeface="Cambria" panose="02040503050406030204" pitchFamily="18" charset="0"/>
                <a:cs typeface="Arial" panose="020B0604020202020204" pitchFamily="34" charset="0"/>
              </a:rPr>
              <a:t>cum laude </a:t>
            </a:r>
            <a:r>
              <a:rPr lang="it-IT" dirty="0">
                <a:solidFill>
                  <a:srgbClr val="C00000"/>
                </a:solidFill>
                <a:latin typeface="Cambria" panose="02040503050406030204" pitchFamily="18" charset="0"/>
                <a:ea typeface="Cambria" panose="02040503050406030204" pitchFamily="18" charset="0"/>
                <a:cs typeface="Arial" panose="020B0604020202020204" pitchFamily="34" charset="0"/>
              </a:rPr>
              <a:t>ONAV &amp; Maestro Assaggiatore ONAF Presidente e Fondatore di Gusto Sobrio </a:t>
            </a:r>
          </a:p>
          <a:p>
            <a:endParaRPr lang="it-IT" dirty="0"/>
          </a:p>
        </p:txBody>
      </p:sp>
    </p:spTree>
    <p:extLst>
      <p:ext uri="{BB962C8B-B14F-4D97-AF65-F5344CB8AC3E}">
        <p14:creationId xmlns:p14="http://schemas.microsoft.com/office/powerpoint/2010/main" val="23801787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Rectangle 410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098" name="Picture 2" descr="5 tipi di persone che incontrerai sull'aereo – e come andare d'accordo con  loro ‹ GO Blog | EF Blog Italia">
            <a:extLst>
              <a:ext uri="{FF2B5EF4-FFF2-40B4-BE49-F238E27FC236}">
                <a16:creationId xmlns:a16="http://schemas.microsoft.com/office/drawing/2014/main" id="{D843F326-E089-6463-8FFD-68782677829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0994"/>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88578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C83A5C14-ED91-4CD1-809E-D29FF97C9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129" name="Freeform: Shape 5128">
            <a:extLst>
              <a:ext uri="{FF2B5EF4-FFF2-40B4-BE49-F238E27FC236}">
                <a16:creationId xmlns:a16="http://schemas.microsoft.com/office/drawing/2014/main" id="{56065185-5C34-4F86-AA96-AA4D065B0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01600" sx="102000" sy="102000" algn="ctr"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122" name="Picture 2" descr="Feto umano nell'utero -  facsimile a Leonardo da Vinci">
            <a:extLst>
              <a:ext uri="{FF2B5EF4-FFF2-40B4-BE49-F238E27FC236}">
                <a16:creationId xmlns:a16="http://schemas.microsoft.com/office/drawing/2014/main" id="{AC5FC075-9DE1-E0F1-F5E3-0FCA4B79905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3091" r="-1" b="27864"/>
          <a:stretch/>
        </p:blipFill>
        <p:spPr bwMode="auto">
          <a:xfrm>
            <a:off x="1114426" y="10"/>
            <a:ext cx="9963149" cy="6857990"/>
          </a:xfrm>
          <a:custGeom>
            <a:avLst/>
            <a:gdLst/>
            <a:ahLst/>
            <a:cxnLst/>
            <a:rect l="l" t="t" r="r" b="b"/>
            <a:pathLst>
              <a:path w="9948672" h="6858000">
                <a:moveTo>
                  <a:pt x="1593452" y="0"/>
                </a:moveTo>
                <a:lnTo>
                  <a:pt x="8355220" y="0"/>
                </a:lnTo>
                <a:lnTo>
                  <a:pt x="8491722" y="130333"/>
                </a:lnTo>
                <a:cubicBezTo>
                  <a:pt x="9391900" y="1031820"/>
                  <a:pt x="9948672" y="2277214"/>
                  <a:pt x="9948672" y="3652838"/>
                </a:cubicBezTo>
                <a:cubicBezTo>
                  <a:pt x="9948672" y="4856509"/>
                  <a:pt x="9522393" y="5960473"/>
                  <a:pt x="8812775" y="6821583"/>
                </a:cubicBezTo>
                <a:lnTo>
                  <a:pt x="8781276" y="6858000"/>
                </a:lnTo>
                <a:lnTo>
                  <a:pt x="1167397" y="6858000"/>
                </a:lnTo>
                <a:lnTo>
                  <a:pt x="1135897" y="6821583"/>
                </a:lnTo>
                <a:cubicBezTo>
                  <a:pt x="426279" y="5960473"/>
                  <a:pt x="0" y="4856509"/>
                  <a:pt x="0" y="3652838"/>
                </a:cubicBezTo>
                <a:cubicBezTo>
                  <a:pt x="0" y="2277214"/>
                  <a:pt x="556772" y="1031820"/>
                  <a:pt x="1456950" y="130333"/>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31027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C83A5C14-ED91-4CD1-809E-D29FF97C9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33" name="Freeform: Shape 1032">
            <a:extLst>
              <a:ext uri="{FF2B5EF4-FFF2-40B4-BE49-F238E27FC236}">
                <a16:creationId xmlns:a16="http://schemas.microsoft.com/office/drawing/2014/main" id="{56065185-5C34-4F86-AA96-AA4D065B0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01600" sx="102000" sy="102000" algn="ctr"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Immagine autore">
            <a:extLst>
              <a:ext uri="{FF2B5EF4-FFF2-40B4-BE49-F238E27FC236}">
                <a16:creationId xmlns:a16="http://schemas.microsoft.com/office/drawing/2014/main" id="{5D32994A-AABF-C671-EFB5-A5020FB8BC5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958" r="1" b="26209"/>
          <a:stretch/>
        </p:blipFill>
        <p:spPr bwMode="auto">
          <a:xfrm>
            <a:off x="1114426" y="10"/>
            <a:ext cx="9963149" cy="6857990"/>
          </a:xfrm>
          <a:custGeom>
            <a:avLst/>
            <a:gdLst/>
            <a:ahLst/>
            <a:cxnLst/>
            <a:rect l="l" t="t" r="r" b="b"/>
            <a:pathLst>
              <a:path w="9948672" h="6858000">
                <a:moveTo>
                  <a:pt x="1593452" y="0"/>
                </a:moveTo>
                <a:lnTo>
                  <a:pt x="8355220" y="0"/>
                </a:lnTo>
                <a:lnTo>
                  <a:pt x="8491722" y="130333"/>
                </a:lnTo>
                <a:cubicBezTo>
                  <a:pt x="9391900" y="1031820"/>
                  <a:pt x="9948672" y="2277214"/>
                  <a:pt x="9948672" y="3652838"/>
                </a:cubicBezTo>
                <a:cubicBezTo>
                  <a:pt x="9948672" y="4856509"/>
                  <a:pt x="9522393" y="5960473"/>
                  <a:pt x="8812775" y="6821583"/>
                </a:cubicBezTo>
                <a:lnTo>
                  <a:pt x="8781276" y="6858000"/>
                </a:lnTo>
                <a:lnTo>
                  <a:pt x="1167397" y="6858000"/>
                </a:lnTo>
                <a:lnTo>
                  <a:pt x="1135897" y="6821583"/>
                </a:lnTo>
                <a:cubicBezTo>
                  <a:pt x="426279" y="5960473"/>
                  <a:pt x="0" y="4856509"/>
                  <a:pt x="0" y="3652838"/>
                </a:cubicBezTo>
                <a:cubicBezTo>
                  <a:pt x="0" y="2277214"/>
                  <a:pt x="556772" y="1031820"/>
                  <a:pt x="1456950" y="130333"/>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30001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08F2B03E-00F8-6813-E43A-E1C17C4566B1}"/>
              </a:ext>
            </a:extLst>
          </p:cNvPr>
          <p:cNvSpPr txBox="1"/>
          <p:nvPr/>
        </p:nvSpPr>
        <p:spPr>
          <a:xfrm>
            <a:off x="131427" y="792408"/>
            <a:ext cx="11929145" cy="5078313"/>
          </a:xfrm>
          <a:prstGeom prst="rect">
            <a:avLst/>
          </a:prstGeom>
          <a:noFill/>
        </p:spPr>
        <p:txBody>
          <a:bodyPr wrap="square">
            <a:spAutoFit/>
          </a:bodyPr>
          <a:lstStyle/>
          <a:p>
            <a:r>
              <a:rPr lang="it-IT" sz="5400" b="0" i="0" dirty="0">
                <a:solidFill>
                  <a:srgbClr val="C00000"/>
                </a:solidFill>
                <a:effectLst/>
                <a:latin typeface="Cambria" panose="02040503050406030204" pitchFamily="18" charset="0"/>
                <a:ea typeface="Cambria" panose="02040503050406030204" pitchFamily="18" charset="0"/>
              </a:rPr>
              <a:t>Uomo politico francese (Parigi 1754 - ivi 1838). Ecclesiastico, abilissimo diplomatico e consigliere di Napoleone Bonaparte, fu ministro degli Esteri e rappresentante della Francia al congresso di Vienna (1815)</a:t>
            </a:r>
            <a:endParaRPr lang="it-IT" sz="5400" dirty="0">
              <a:solidFill>
                <a:srgbClr val="C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225883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98937B08-1C02-3AE7-8017-863B61E58176}"/>
              </a:ext>
            </a:extLst>
          </p:cNvPr>
          <p:cNvSpPr txBox="1"/>
          <p:nvPr/>
        </p:nvSpPr>
        <p:spPr>
          <a:xfrm>
            <a:off x="780176" y="891941"/>
            <a:ext cx="10335237" cy="286232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600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Fu Talleyrand a redigere e a far adottare il celebre articolo VI: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60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“La Legge è Uguale per Tutti”. </a:t>
            </a:r>
          </a:p>
        </p:txBody>
      </p:sp>
    </p:spTree>
    <p:extLst>
      <p:ext uri="{BB962C8B-B14F-4D97-AF65-F5344CB8AC3E}">
        <p14:creationId xmlns:p14="http://schemas.microsoft.com/office/powerpoint/2010/main" val="25463249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F54C4014-3481-6618-DE33-831AC1DEA86B}"/>
              </a:ext>
            </a:extLst>
          </p:cNvPr>
          <p:cNvSpPr txBox="1"/>
          <p:nvPr/>
        </p:nvSpPr>
        <p:spPr>
          <a:xfrm>
            <a:off x="419449" y="1037228"/>
            <a:ext cx="11190914" cy="3748719"/>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it-IT" sz="2800" b="0" i="0" u="none" strike="noStrike" kern="1200" cap="none" spc="0" normalizeH="0" baseline="0" noProof="0" dirty="0">
                <a:ln>
                  <a:noFill/>
                </a:ln>
                <a:solidFill>
                  <a:srgbClr val="222222"/>
                </a:solidFill>
                <a:effectLst/>
                <a:uLnTx/>
                <a:uFillTx/>
                <a:latin typeface="Calibri" panose="020F0502020204030204" pitchFamily="34" charset="0"/>
                <a:ea typeface="+mn-ea"/>
                <a:cs typeface="+mn-cs"/>
              </a:rPr>
              <a:t> </a:t>
            </a:r>
            <a:r>
              <a:rPr kumimoji="0" lang="it-IT" sz="6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Le mazzette – che chiamava bonbons – erano strumento costante della sua attività diplomatica</a:t>
            </a:r>
          </a:p>
        </p:txBody>
      </p:sp>
    </p:spTree>
    <p:extLst>
      <p:ext uri="{BB962C8B-B14F-4D97-AF65-F5344CB8AC3E}">
        <p14:creationId xmlns:p14="http://schemas.microsoft.com/office/powerpoint/2010/main" val="22264015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A2DFE144-03E2-4A4A-9B2D-A4957E2A9758}"/>
              </a:ext>
            </a:extLst>
          </p:cNvPr>
          <p:cNvSpPr txBox="1"/>
          <p:nvPr/>
        </p:nvSpPr>
        <p:spPr>
          <a:xfrm>
            <a:off x="0" y="115878"/>
            <a:ext cx="12192000" cy="6740307"/>
          </a:xfrm>
          <a:prstGeom prst="rect">
            <a:avLst/>
          </a:prstGeom>
          <a:noFill/>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it-IT"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rPr>
              <a:t>Fece delle debolezze degli uomini una fortuna diplomatica seducendo le potenze del Congresso di Vienna con banchetti spettacolari. Durante uno dei suoi pranzi, nella sua residenza di Parigi, fece cuocere due grandi salmoni ma ne fece servire solo  uno. Il maggiordomo sfoggiò il pesce freschissimo del Reno, arrivato con una staffetta di corrieri e grandi quantità di ghiaccio. Gli ospiti furono stupiti dal vedere nella capitale un salmone cosi fresco e poi, secondo un copione stabilito da Talleyrand, il maggiordomo finse di inciampare rovesciando a terra il pesce in mezzo alla costernazione dei commensali. Talleyrand, senza scomporsi, ordinò con aria distratta: “Bene , portatene un altro (</a:t>
            </a:r>
            <a:r>
              <a:rPr kumimoji="0" lang="it-IT" sz="3600" b="0" i="0" u="sng"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rPr>
              <a:t>un</a:t>
            </a:r>
            <a:r>
              <a:rPr kumimoji="0" lang="it-IT"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rPr>
              <a:t> altro, non l’altro).</a:t>
            </a:r>
            <a:endParaRPr lang="it-IT" sz="3600" dirty="0">
              <a:solidFill>
                <a:srgbClr val="C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205737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5CC6B5A7-BFFC-B1B8-0B31-52FB59688187}"/>
              </a:ext>
            </a:extLst>
          </p:cNvPr>
          <p:cNvSpPr txBox="1"/>
          <p:nvPr/>
        </p:nvSpPr>
        <p:spPr>
          <a:xfrm>
            <a:off x="1" y="0"/>
            <a:ext cx="12192000" cy="649408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3200" b="0" i="0" u="none" strike="noStrike" kern="1200" cap="none" spc="0" normalizeH="0" baseline="0" noProof="0" dirty="0">
                <a:ln>
                  <a:noFill/>
                </a:ln>
                <a:solidFill>
                  <a:srgbClr val="C00000"/>
                </a:solidFill>
                <a:effectLst/>
                <a:uLnTx/>
                <a:uFillTx/>
                <a:latin typeface="Trebuchet MS" panose="020B0603020202020204" pitchFamily="34" charset="0"/>
                <a:ea typeface="+mn-ea"/>
                <a:cs typeface="+mn-cs"/>
              </a:rPr>
              <a:t>A </a:t>
            </a:r>
            <a:r>
              <a:rPr kumimoji="0" lang="it-IT" sz="3200" b="0" i="0" u="none" strike="noStrike" kern="1200" cap="none" spc="0" normalizeH="0" baseline="0" noProof="0" dirty="0" err="1">
                <a:ln>
                  <a:noFill/>
                </a:ln>
                <a:solidFill>
                  <a:srgbClr val="C00000"/>
                </a:solidFill>
                <a:effectLst/>
                <a:uLnTx/>
                <a:uFillTx/>
                <a:latin typeface="Trebuchet MS" panose="020B0603020202020204" pitchFamily="34" charset="0"/>
                <a:ea typeface="+mn-ea"/>
                <a:cs typeface="+mn-cs"/>
              </a:rPr>
              <a:t>Carême</a:t>
            </a:r>
            <a:r>
              <a:rPr kumimoji="0" lang="it-IT" sz="3200" b="0" i="0" u="none" strike="noStrike" kern="1200" cap="none" spc="0" normalizeH="0" baseline="0" noProof="0" dirty="0">
                <a:ln>
                  <a:noFill/>
                </a:ln>
                <a:solidFill>
                  <a:srgbClr val="C00000"/>
                </a:solidFill>
                <a:effectLst/>
                <a:uLnTx/>
                <a:uFillTx/>
                <a:latin typeface="Trebuchet MS" panose="020B0603020202020204" pitchFamily="34" charset="0"/>
                <a:ea typeface="+mn-ea"/>
                <a:cs typeface="+mn-cs"/>
              </a:rPr>
              <a:t> si attribuiscono veramente numerose </a:t>
            </a:r>
            <a:r>
              <a:rPr kumimoji="0" lang="it-IT" sz="3200" b="1" i="0" u="none" strike="noStrike" kern="1200" cap="none" spc="0" normalizeH="0" baseline="0" noProof="0" dirty="0">
                <a:ln>
                  <a:noFill/>
                </a:ln>
                <a:solidFill>
                  <a:srgbClr val="C00000"/>
                </a:solidFill>
                <a:effectLst/>
                <a:uLnTx/>
                <a:uFillTx/>
                <a:latin typeface="Trebuchet MS" panose="020B0603020202020204" pitchFamily="34" charset="0"/>
                <a:ea typeface="+mn-ea"/>
                <a:cs typeface="+mn-cs"/>
              </a:rPr>
              <a:t> invenzioni di alta cucina</a:t>
            </a:r>
            <a:r>
              <a:rPr kumimoji="0" lang="it-IT" sz="3200" b="0" i="0" u="none" strike="noStrike" kern="1200" cap="none" spc="0" normalizeH="0" baseline="0" noProof="0" dirty="0">
                <a:ln>
                  <a:noFill/>
                </a:ln>
                <a:solidFill>
                  <a:srgbClr val="C00000"/>
                </a:solidFill>
                <a:effectLst/>
                <a:uLnTx/>
                <a:uFillTx/>
                <a:latin typeface="Trebuchet MS" panose="020B0603020202020204" pitchFamily="34" charset="0"/>
                <a:ea typeface="+mn-ea"/>
                <a:cs typeface="+mn-cs"/>
              </a:rPr>
              <a:t>. Una tra le più importanti è la </a:t>
            </a:r>
            <a:r>
              <a:rPr kumimoji="0" lang="it-IT" sz="3200" b="1" i="0" u="none" strike="noStrike" kern="1200" cap="none" spc="0" normalizeH="0" baseline="0" noProof="0" dirty="0">
                <a:ln>
                  <a:noFill/>
                </a:ln>
                <a:solidFill>
                  <a:srgbClr val="C00000"/>
                </a:solidFill>
                <a:effectLst/>
                <a:uLnTx/>
                <a:uFillTx/>
                <a:latin typeface="Trebuchet MS" panose="020B0603020202020204" pitchFamily="34" charset="0"/>
                <a:ea typeface="+mn-ea"/>
                <a:cs typeface="+mn-cs"/>
              </a:rPr>
              <a:t>classificazione delle salse in gruppi</a:t>
            </a:r>
            <a:r>
              <a:rPr kumimoji="0" lang="it-IT" sz="3200" b="0" i="0" u="none" strike="noStrike" kern="1200" cap="none" spc="0" normalizeH="0" baseline="0" noProof="0" dirty="0">
                <a:ln>
                  <a:noFill/>
                </a:ln>
                <a:solidFill>
                  <a:srgbClr val="C00000"/>
                </a:solidFill>
                <a:effectLst/>
                <a:uLnTx/>
                <a:uFillTx/>
                <a:latin typeface="Trebuchet MS" panose="020B0603020202020204" pitchFamily="34" charset="0"/>
                <a:ea typeface="+mn-ea"/>
                <a:cs typeface="+mn-cs"/>
              </a:rPr>
              <a:t>: le salse base sono solo quattro, il resto sono evoluzioni delle stesse. Durante la sua permanenza nelle cucine di Talleyrand, egli </a:t>
            </a:r>
            <a:r>
              <a:rPr kumimoji="0" lang="it-IT" sz="3200" b="1" i="0" u="none" strike="noStrike" kern="1200" cap="none" spc="0" normalizeH="0" baseline="0" noProof="0" dirty="0">
                <a:ln>
                  <a:noFill/>
                </a:ln>
                <a:solidFill>
                  <a:srgbClr val="C00000"/>
                </a:solidFill>
                <a:effectLst/>
                <a:uLnTx/>
                <a:uFillTx/>
                <a:latin typeface="Trebuchet MS" panose="020B0603020202020204" pitchFamily="34" charset="0"/>
                <a:ea typeface="+mn-ea"/>
                <a:cs typeface="+mn-cs"/>
              </a:rPr>
              <a:t>inventò il cappello da cuoco a diverse altezze</a:t>
            </a:r>
            <a:r>
              <a:rPr kumimoji="0" lang="it-IT" sz="3200" b="0" i="0" u="none" strike="noStrike" kern="1200" cap="none" spc="0" normalizeH="0" baseline="0" noProof="0" dirty="0">
                <a:ln>
                  <a:noFill/>
                </a:ln>
                <a:solidFill>
                  <a:srgbClr val="C00000"/>
                </a:solidFill>
                <a:effectLst/>
                <a:uLnTx/>
                <a:uFillTx/>
                <a:latin typeface="Trebuchet MS" panose="020B0603020202020204" pitchFamily="34" charset="0"/>
                <a:ea typeface="+mn-ea"/>
                <a:cs typeface="+mn-cs"/>
              </a:rPr>
              <a:t>, per identificare la bravura dello chef. Talleyrand e </a:t>
            </a:r>
            <a:r>
              <a:rPr kumimoji="0" lang="it-IT" sz="3200" b="0" i="0" u="none" strike="noStrike" kern="1200" cap="none" spc="0" normalizeH="0" baseline="0" noProof="0" dirty="0" err="1">
                <a:ln>
                  <a:noFill/>
                </a:ln>
                <a:solidFill>
                  <a:srgbClr val="C00000"/>
                </a:solidFill>
                <a:effectLst/>
                <a:uLnTx/>
                <a:uFillTx/>
                <a:latin typeface="Trebuchet MS" panose="020B0603020202020204" pitchFamily="34" charset="0"/>
                <a:ea typeface="+mn-ea"/>
                <a:cs typeface="+mn-cs"/>
              </a:rPr>
              <a:t>Carême</a:t>
            </a:r>
            <a:r>
              <a:rPr kumimoji="0" lang="it-IT" sz="3200" b="0" i="0" u="none" strike="noStrike" kern="1200" cap="none" spc="0" normalizeH="0" baseline="0" noProof="0" dirty="0">
                <a:ln>
                  <a:noFill/>
                </a:ln>
                <a:solidFill>
                  <a:srgbClr val="C00000"/>
                </a:solidFill>
                <a:effectLst/>
                <a:uLnTx/>
                <a:uFillTx/>
                <a:latin typeface="Trebuchet MS" panose="020B0603020202020204" pitchFamily="34" charset="0"/>
                <a:ea typeface="+mn-ea"/>
                <a:cs typeface="+mn-cs"/>
              </a:rPr>
              <a:t>, </a:t>
            </a:r>
            <a:r>
              <a:rPr kumimoji="0" lang="it-IT" sz="3200" b="1" i="0" u="none" strike="noStrike" kern="1200" cap="none" spc="0" normalizeH="0" baseline="0" noProof="0" dirty="0">
                <a:ln>
                  <a:noFill/>
                </a:ln>
                <a:solidFill>
                  <a:srgbClr val="C00000"/>
                </a:solidFill>
                <a:effectLst/>
                <a:uLnTx/>
                <a:uFillTx/>
                <a:latin typeface="Trebuchet MS" panose="020B0603020202020204" pitchFamily="34" charset="0"/>
                <a:ea typeface="+mn-ea"/>
                <a:cs typeface="+mn-cs"/>
              </a:rPr>
              <a:t>studiarono con attenzione i cibi e le vivande</a:t>
            </a:r>
            <a:r>
              <a:rPr kumimoji="0" lang="it-IT" sz="3200" b="0" i="0" u="none" strike="noStrike" kern="1200" cap="none" spc="0" normalizeH="0" baseline="0" noProof="0" dirty="0">
                <a:ln>
                  <a:noFill/>
                </a:ln>
                <a:solidFill>
                  <a:srgbClr val="C00000"/>
                </a:solidFill>
                <a:effectLst/>
                <a:uLnTx/>
                <a:uFillTx/>
                <a:latin typeface="Trebuchet MS" panose="020B0603020202020204" pitchFamily="34" charset="0"/>
                <a:ea typeface="+mn-ea"/>
                <a:cs typeface="+mn-cs"/>
              </a:rPr>
              <a:t> un tempo serviti a tavola con abbondanza, ma senza una logica. Insieme elaborarono menù spettacolari che divennero la regola per le tavole di corte. Talleyrand e </a:t>
            </a:r>
            <a:r>
              <a:rPr kumimoji="0" lang="it-IT" sz="3200" b="0" i="0" u="none" strike="noStrike" kern="1200" cap="none" spc="0" normalizeH="0" baseline="0" noProof="0" dirty="0" err="1">
                <a:ln>
                  <a:noFill/>
                </a:ln>
                <a:solidFill>
                  <a:srgbClr val="C00000"/>
                </a:solidFill>
                <a:effectLst/>
                <a:uLnTx/>
                <a:uFillTx/>
                <a:latin typeface="Trebuchet MS" panose="020B0603020202020204" pitchFamily="34" charset="0"/>
                <a:ea typeface="+mn-ea"/>
                <a:cs typeface="+mn-cs"/>
              </a:rPr>
              <a:t>Carême</a:t>
            </a:r>
            <a:r>
              <a:rPr kumimoji="0" lang="it-IT" sz="3200" b="0" i="0" u="none" strike="noStrike" kern="1200" cap="none" spc="0" normalizeH="0" baseline="0" noProof="0" dirty="0">
                <a:ln>
                  <a:noFill/>
                </a:ln>
                <a:solidFill>
                  <a:srgbClr val="C00000"/>
                </a:solidFill>
                <a:effectLst/>
                <a:uLnTx/>
                <a:uFillTx/>
                <a:latin typeface="Trebuchet MS" panose="020B0603020202020204" pitchFamily="34" charset="0"/>
                <a:ea typeface="+mn-ea"/>
                <a:cs typeface="+mn-cs"/>
              </a:rPr>
              <a:t> volevano un menù composto da </a:t>
            </a:r>
            <a:r>
              <a:rPr kumimoji="0" lang="it-IT" sz="3200" b="1" i="0" u="none" strike="noStrike" kern="1200" cap="none" spc="0" normalizeH="0" baseline="0" noProof="0" dirty="0">
                <a:ln>
                  <a:noFill/>
                </a:ln>
                <a:solidFill>
                  <a:srgbClr val="C00000"/>
                </a:solidFill>
                <a:effectLst/>
                <a:uLnTx/>
                <a:uFillTx/>
                <a:latin typeface="Trebuchet MS" panose="020B0603020202020204" pitchFamily="34" charset="0"/>
                <a:ea typeface="+mn-ea"/>
                <a:cs typeface="+mn-cs"/>
              </a:rPr>
              <a:t>due potages</a:t>
            </a:r>
            <a:r>
              <a:rPr kumimoji="0" lang="it-IT" sz="3200" b="0" i="0" u="none" strike="noStrike" kern="1200" cap="none" spc="0" normalizeH="0" baseline="0" noProof="0" dirty="0">
                <a:ln>
                  <a:noFill/>
                </a:ln>
                <a:solidFill>
                  <a:srgbClr val="C00000"/>
                </a:solidFill>
                <a:effectLst/>
                <a:uLnTx/>
                <a:uFillTx/>
                <a:latin typeface="Trebuchet MS" panose="020B0603020202020204" pitchFamily="34" charset="0"/>
                <a:ea typeface="+mn-ea"/>
                <a:cs typeface="+mn-cs"/>
              </a:rPr>
              <a:t>, </a:t>
            </a:r>
            <a:r>
              <a:rPr kumimoji="0" lang="it-IT" sz="3200" b="1" i="0" u="none" strike="noStrike" kern="1200" cap="none" spc="0" normalizeH="0" baseline="0" noProof="0" dirty="0">
                <a:ln>
                  <a:noFill/>
                </a:ln>
                <a:solidFill>
                  <a:srgbClr val="C00000"/>
                </a:solidFill>
                <a:effectLst/>
                <a:uLnTx/>
                <a:uFillTx/>
                <a:latin typeface="Trebuchet MS" panose="020B0603020202020204" pitchFamily="34" charset="0"/>
                <a:ea typeface="+mn-ea"/>
                <a:cs typeface="+mn-cs"/>
              </a:rPr>
              <a:t>due </a:t>
            </a:r>
            <a:r>
              <a:rPr kumimoji="0" lang="it-IT" sz="3200" b="1" i="0" u="none" strike="noStrike" kern="1200" cap="none" spc="0" normalizeH="0" baseline="0" noProof="0" dirty="0" err="1">
                <a:ln>
                  <a:noFill/>
                </a:ln>
                <a:solidFill>
                  <a:srgbClr val="C00000"/>
                </a:solidFill>
                <a:effectLst/>
                <a:uLnTx/>
                <a:uFillTx/>
                <a:latin typeface="Trebuchet MS" panose="020B0603020202020204" pitchFamily="34" charset="0"/>
                <a:ea typeface="+mn-ea"/>
                <a:cs typeface="+mn-cs"/>
              </a:rPr>
              <a:t>relevés</a:t>
            </a:r>
            <a:r>
              <a:rPr kumimoji="0" lang="it-IT" sz="3200" b="0" i="0" u="none" strike="noStrike" kern="1200" cap="none" spc="0" normalizeH="0" baseline="0" noProof="0" dirty="0">
                <a:ln>
                  <a:noFill/>
                </a:ln>
                <a:solidFill>
                  <a:srgbClr val="C00000"/>
                </a:solidFill>
                <a:effectLst/>
                <a:uLnTx/>
                <a:uFillTx/>
                <a:latin typeface="Trebuchet MS" panose="020B0603020202020204" pitchFamily="34" charset="0"/>
                <a:ea typeface="+mn-ea"/>
                <a:cs typeface="+mn-cs"/>
              </a:rPr>
              <a:t> di cui uno di pesce, </a:t>
            </a:r>
            <a:r>
              <a:rPr kumimoji="0" lang="it-IT" sz="3200" b="1" i="0" u="none" strike="noStrike" kern="1200" cap="none" spc="0" normalizeH="0" baseline="0" noProof="0" dirty="0">
                <a:ln>
                  <a:noFill/>
                </a:ln>
                <a:solidFill>
                  <a:srgbClr val="C00000"/>
                </a:solidFill>
                <a:effectLst/>
                <a:uLnTx/>
                <a:uFillTx/>
                <a:latin typeface="Trebuchet MS" panose="020B0603020202020204" pitchFamily="34" charset="0"/>
                <a:ea typeface="+mn-ea"/>
                <a:cs typeface="+mn-cs"/>
              </a:rPr>
              <a:t>quattro </a:t>
            </a:r>
            <a:r>
              <a:rPr kumimoji="0" lang="it-IT" sz="3200" b="1" i="0" u="none" strike="noStrike" kern="1200" cap="none" spc="0" normalizeH="0" baseline="0" noProof="0" dirty="0" err="1">
                <a:ln>
                  <a:noFill/>
                </a:ln>
                <a:solidFill>
                  <a:srgbClr val="C00000"/>
                </a:solidFill>
                <a:effectLst/>
                <a:uLnTx/>
                <a:uFillTx/>
                <a:latin typeface="Trebuchet MS" panose="020B0603020202020204" pitchFamily="34" charset="0"/>
                <a:ea typeface="+mn-ea"/>
                <a:cs typeface="+mn-cs"/>
              </a:rPr>
              <a:t>entrées</a:t>
            </a:r>
            <a:r>
              <a:rPr kumimoji="0" lang="it-IT" sz="3200" b="0" i="0" u="none" strike="noStrike" kern="1200" cap="none" spc="0" normalizeH="0" baseline="0" noProof="0" dirty="0">
                <a:ln>
                  <a:noFill/>
                </a:ln>
                <a:solidFill>
                  <a:srgbClr val="C00000"/>
                </a:solidFill>
                <a:effectLst/>
                <a:uLnTx/>
                <a:uFillTx/>
                <a:latin typeface="Trebuchet MS" panose="020B0603020202020204" pitchFamily="34" charset="0"/>
                <a:ea typeface="+mn-ea"/>
                <a:cs typeface="+mn-cs"/>
              </a:rPr>
              <a:t>, due arrosti, </a:t>
            </a:r>
            <a:r>
              <a:rPr kumimoji="0" lang="it-IT" sz="3200" b="1" i="0" u="none" strike="noStrike" kern="1200" cap="none" spc="0" normalizeH="0" baseline="0" noProof="0" dirty="0">
                <a:ln>
                  <a:noFill/>
                </a:ln>
                <a:solidFill>
                  <a:srgbClr val="C00000"/>
                </a:solidFill>
                <a:effectLst/>
                <a:uLnTx/>
                <a:uFillTx/>
                <a:latin typeface="Trebuchet MS" panose="020B0603020202020204" pitchFamily="34" charset="0"/>
                <a:ea typeface="+mn-ea"/>
                <a:cs typeface="+mn-cs"/>
              </a:rPr>
              <a:t>quattro entremets dolci</a:t>
            </a:r>
            <a:r>
              <a:rPr kumimoji="0" lang="it-IT" sz="3200" b="0" i="0" u="none" strike="noStrike" kern="1200" cap="none" spc="0" normalizeH="0" baseline="0" noProof="0" dirty="0">
                <a:ln>
                  <a:noFill/>
                </a:ln>
                <a:solidFill>
                  <a:srgbClr val="C00000"/>
                </a:solidFill>
                <a:effectLst/>
                <a:uLnTx/>
                <a:uFillTx/>
                <a:latin typeface="Trebuchet MS" panose="020B0603020202020204" pitchFamily="34" charset="0"/>
                <a:ea typeface="+mn-ea"/>
                <a:cs typeface="+mn-cs"/>
              </a:rPr>
              <a:t> e per finire il </a:t>
            </a:r>
            <a:r>
              <a:rPr kumimoji="0" lang="it-IT" sz="3200" b="1" i="0" u="none" strike="noStrike" kern="1200" cap="none" spc="0" normalizeH="0" baseline="0" noProof="0" dirty="0">
                <a:ln>
                  <a:noFill/>
                </a:ln>
                <a:solidFill>
                  <a:srgbClr val="C00000"/>
                </a:solidFill>
                <a:effectLst/>
                <a:uLnTx/>
                <a:uFillTx/>
                <a:latin typeface="Trebuchet MS" panose="020B0603020202020204" pitchFamily="34" charset="0"/>
                <a:ea typeface="+mn-ea"/>
                <a:cs typeface="+mn-cs"/>
              </a:rPr>
              <a:t>dessert</a:t>
            </a:r>
            <a:r>
              <a:rPr kumimoji="0" lang="it-IT" sz="3200" b="0" i="0" u="none" strike="noStrike" kern="1200" cap="none" spc="0" normalizeH="0" baseline="0" noProof="0" dirty="0">
                <a:ln>
                  <a:noFill/>
                </a:ln>
                <a:solidFill>
                  <a:srgbClr val="C00000"/>
                </a:solidFill>
                <a:effectLst/>
                <a:uLnTx/>
                <a:uFillTx/>
                <a:latin typeface="Trebuchet MS" panose="020B0603020202020204" pitchFamily="34" charset="0"/>
                <a:ea typeface="+mn-ea"/>
                <a:cs typeface="+mn-cs"/>
              </a:rPr>
              <a:t>. Stupore, emozione, ammirazione e affari.</a:t>
            </a:r>
            <a:endParaRPr lang="it-IT" sz="3200" dirty="0">
              <a:solidFill>
                <a:srgbClr val="C00000"/>
              </a:solidFill>
            </a:endParaRPr>
          </a:p>
        </p:txBody>
      </p:sp>
    </p:spTree>
    <p:extLst>
      <p:ext uri="{BB962C8B-B14F-4D97-AF65-F5344CB8AC3E}">
        <p14:creationId xmlns:p14="http://schemas.microsoft.com/office/powerpoint/2010/main" val="32088139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5263BBE4-07A2-838C-133C-282D80EA84D3}"/>
              </a:ext>
            </a:extLst>
          </p:cNvPr>
          <p:cNvSpPr txBox="1"/>
          <p:nvPr/>
        </p:nvSpPr>
        <p:spPr>
          <a:xfrm>
            <a:off x="0" y="128600"/>
            <a:ext cx="12192000" cy="686341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4000" b="0" i="0" u="none" strike="noStrike" kern="1200" cap="none" spc="0" normalizeH="0" baseline="0" noProof="0" dirty="0">
                <a:ln>
                  <a:noFill/>
                </a:ln>
                <a:solidFill>
                  <a:srgbClr val="C00000"/>
                </a:solidFill>
                <a:effectLst/>
                <a:uLnTx/>
                <a:uFillTx/>
                <a:latin typeface="Trebuchet MS" panose="020B0603020202020204" pitchFamily="34" charset="0"/>
                <a:ea typeface="+mn-ea"/>
                <a:cs typeface="+mn-cs"/>
              </a:rPr>
              <a:t>In gastronomia il </a:t>
            </a:r>
            <a:r>
              <a:rPr kumimoji="0" lang="it-IT" sz="4000" b="1" i="0" u="none" strike="noStrike" kern="1200" cap="none" spc="0" normalizeH="0" baseline="0" noProof="0" dirty="0">
                <a:ln>
                  <a:noFill/>
                </a:ln>
                <a:solidFill>
                  <a:srgbClr val="C00000"/>
                </a:solidFill>
                <a:effectLst/>
                <a:uLnTx/>
                <a:uFillTx/>
                <a:latin typeface="Trebuchet MS" panose="020B0603020202020204" pitchFamily="34" charset="0"/>
                <a:ea typeface="+mn-ea"/>
                <a:cs typeface="+mn-cs"/>
              </a:rPr>
              <a:t>nome di Talleyrand è legato a numerose preparazioni</a:t>
            </a:r>
            <a:r>
              <a:rPr kumimoji="0" lang="it-IT" sz="4000" b="0" i="0" u="none" strike="noStrike" kern="1200" cap="none" spc="0" normalizeH="0" baseline="0" noProof="0" dirty="0">
                <a:ln>
                  <a:noFill/>
                </a:ln>
                <a:solidFill>
                  <a:srgbClr val="C00000"/>
                </a:solidFill>
                <a:effectLst/>
                <a:uLnTx/>
                <a:uFillTx/>
                <a:latin typeface="Trebuchet MS" panose="020B0603020202020204" pitchFamily="34" charset="0"/>
                <a:ea typeface="+mn-ea"/>
                <a:cs typeface="+mn-cs"/>
              </a:rPr>
              <a:t>: tra le tante possiamo citare </a:t>
            </a:r>
            <a:r>
              <a:rPr kumimoji="0" lang="it-IT" sz="4000" b="1" i="0" u="none" strike="noStrike" kern="1200" cap="none" spc="0" normalizeH="0" baseline="0" noProof="0" dirty="0">
                <a:ln>
                  <a:noFill/>
                </a:ln>
                <a:solidFill>
                  <a:srgbClr val="C00000"/>
                </a:solidFill>
                <a:effectLst/>
                <a:uLnTx/>
                <a:uFillTx/>
                <a:latin typeface="Trebuchet MS" panose="020B0603020202020204" pitchFamily="34" charset="0"/>
                <a:ea typeface="+mn-ea"/>
                <a:cs typeface="+mn-cs"/>
              </a:rPr>
              <a:t>le famose omelettes fatte con </a:t>
            </a:r>
            <a:r>
              <a:rPr kumimoji="0" lang="it-IT" sz="4000" b="1" i="0" u="none" strike="noStrike" kern="1200" cap="none" spc="0" normalizeH="0" baseline="0" noProof="0" dirty="0" err="1">
                <a:ln>
                  <a:noFill/>
                </a:ln>
                <a:solidFill>
                  <a:srgbClr val="C00000"/>
                </a:solidFill>
                <a:effectLst/>
                <a:uLnTx/>
                <a:uFillTx/>
                <a:latin typeface="Trebuchet MS" panose="020B0603020202020204" pitchFamily="34" charset="0"/>
                <a:ea typeface="+mn-ea"/>
                <a:cs typeface="+mn-cs"/>
              </a:rPr>
              <a:t>cipolleed</a:t>
            </a:r>
            <a:r>
              <a:rPr kumimoji="0" lang="it-IT" sz="4000" b="1" i="0" u="none" strike="noStrike" kern="1200" cap="none" spc="0" normalizeH="0" baseline="0" noProof="0" dirty="0">
                <a:ln>
                  <a:noFill/>
                </a:ln>
                <a:solidFill>
                  <a:srgbClr val="C00000"/>
                </a:solidFill>
                <a:effectLst/>
                <a:uLnTx/>
                <a:uFillTx/>
                <a:latin typeface="Trebuchet MS" panose="020B0603020202020204" pitchFamily="34" charset="0"/>
                <a:ea typeface="+mn-ea"/>
                <a:cs typeface="+mn-cs"/>
              </a:rPr>
              <a:t> ed</a:t>
            </a:r>
            <a:r>
              <a:rPr kumimoji="0" lang="it-IT" sz="4000" b="0" i="0" u="none" strike="noStrike" kern="1200" cap="none" spc="0" normalizeH="0" baseline="0" noProof="0" dirty="0">
                <a:ln>
                  <a:noFill/>
                </a:ln>
                <a:solidFill>
                  <a:srgbClr val="C00000"/>
                </a:solidFill>
                <a:effectLst/>
                <a:uLnTx/>
                <a:uFillTx/>
                <a:latin typeface="Trebuchet MS" panose="020B0603020202020204" pitchFamily="34" charset="0"/>
                <a:ea typeface="+mn-ea"/>
                <a:cs typeface="+mn-cs"/>
              </a:rPr>
              <a:t> </a:t>
            </a:r>
            <a:r>
              <a:rPr kumimoji="0" lang="it-IT" sz="4000" b="1" i="0" u="none" strike="noStrike" kern="1200" cap="none" spc="0" normalizeH="0" baseline="0" noProof="0" dirty="0">
                <a:ln>
                  <a:noFill/>
                </a:ln>
                <a:solidFill>
                  <a:srgbClr val="C00000"/>
                </a:solidFill>
                <a:effectLst/>
                <a:uLnTx/>
                <a:uFillTx/>
                <a:latin typeface="Trebuchet MS" panose="020B0603020202020204" pitchFamily="34" charset="0"/>
                <a:ea typeface="+mn-ea"/>
                <a:cs typeface="+mn-cs"/>
              </a:rPr>
              <a:t>animelle</a:t>
            </a:r>
            <a:r>
              <a:rPr kumimoji="0" lang="it-IT" sz="4000" b="0" i="0" u="none" strike="noStrike" kern="1200" cap="none" spc="0" normalizeH="0" baseline="0" noProof="0" dirty="0">
                <a:ln>
                  <a:noFill/>
                </a:ln>
                <a:solidFill>
                  <a:srgbClr val="C00000"/>
                </a:solidFill>
                <a:effectLst/>
                <a:uLnTx/>
                <a:uFillTx/>
                <a:latin typeface="Trebuchet MS" panose="020B0603020202020204" pitchFamily="34" charset="0"/>
                <a:ea typeface="+mn-ea"/>
                <a:cs typeface="+mn-cs"/>
              </a:rPr>
              <a:t>, oppure la </a:t>
            </a:r>
            <a:r>
              <a:rPr kumimoji="0" lang="it-IT" sz="4000" b="1" i="0" u="none" strike="noStrike" kern="1200" cap="none" spc="0" normalizeH="0" baseline="0" noProof="0" dirty="0">
                <a:ln>
                  <a:noFill/>
                </a:ln>
                <a:solidFill>
                  <a:srgbClr val="C00000"/>
                </a:solidFill>
                <a:effectLst/>
                <a:uLnTx/>
                <a:uFillTx/>
                <a:latin typeface="Trebuchet MS" panose="020B0603020202020204" pitchFamily="34" charset="0"/>
                <a:ea typeface="+mn-ea"/>
                <a:cs typeface="+mn-cs"/>
              </a:rPr>
              <a:t>salsa fatta con panna freschissima e Madeira</a:t>
            </a:r>
            <a:r>
              <a:rPr kumimoji="0" lang="it-IT" sz="4000" b="0" i="0" u="none" strike="noStrike" kern="1200" cap="none" spc="0" normalizeH="0" baseline="0" noProof="0" dirty="0">
                <a:ln>
                  <a:noFill/>
                </a:ln>
                <a:solidFill>
                  <a:srgbClr val="C00000"/>
                </a:solidFill>
                <a:effectLst/>
                <a:uLnTx/>
                <a:uFillTx/>
                <a:latin typeface="Trebuchet MS" panose="020B0603020202020204" pitchFamily="34" charset="0"/>
                <a:ea typeface="+mn-ea"/>
                <a:cs typeface="+mn-cs"/>
              </a:rPr>
              <a:t>, la gelatina di albicocche, che sembra una marmellata e un </a:t>
            </a:r>
            <a:r>
              <a:rPr kumimoji="0" lang="it-IT" sz="4000" b="1" i="0" u="none" strike="noStrike" kern="1200" cap="none" spc="0" normalizeH="0" baseline="0" noProof="0" dirty="0">
                <a:ln>
                  <a:noFill/>
                </a:ln>
                <a:solidFill>
                  <a:srgbClr val="C00000"/>
                </a:solidFill>
                <a:effectLst/>
                <a:uLnTx/>
                <a:uFillTx/>
                <a:latin typeface="Trebuchet MS" panose="020B0603020202020204" pitchFamily="34" charset="0"/>
                <a:ea typeface="+mn-ea"/>
                <a:cs typeface="+mn-cs"/>
              </a:rPr>
              <a:t>dolce all'ananas</a:t>
            </a:r>
            <a:r>
              <a:rPr kumimoji="0" lang="it-IT" sz="4000" b="0" i="0" u="none" strike="noStrike" kern="1200" cap="none" spc="0" normalizeH="0" baseline="0" noProof="0" dirty="0">
                <a:ln>
                  <a:noFill/>
                </a:ln>
                <a:solidFill>
                  <a:srgbClr val="C00000"/>
                </a:solidFill>
                <a:effectLst/>
                <a:uLnTx/>
                <a:uFillTx/>
                <a:latin typeface="Trebuchet MS" panose="020B0603020202020204" pitchFamily="34" charset="0"/>
                <a:ea typeface="+mn-ea"/>
                <a:cs typeface="+mn-cs"/>
              </a:rPr>
              <a:t> che è diventato una torta tradizionale tipica del periodo pasquale.</a:t>
            </a:r>
            <a:br>
              <a:rPr kumimoji="0" lang="it-IT" sz="4000" b="0" i="0" u="none" strike="noStrike" kern="1200" cap="none" spc="0" normalizeH="0" baseline="0" noProof="0" dirty="0">
                <a:ln>
                  <a:noFill/>
                </a:ln>
                <a:solidFill>
                  <a:srgbClr val="C00000"/>
                </a:solidFill>
                <a:effectLst/>
                <a:uLnTx/>
                <a:uFillTx/>
                <a:latin typeface="Trebuchet MS" panose="020B0603020202020204" pitchFamily="34" charset="0"/>
                <a:ea typeface="+mn-ea"/>
                <a:cs typeface="+mn-cs"/>
              </a:rPr>
            </a:br>
            <a:r>
              <a:rPr kumimoji="0" lang="it-IT" sz="4000" b="0" i="0" u="none" strike="noStrike" kern="1200" cap="none" spc="0" normalizeH="0" baseline="0" noProof="0" dirty="0">
                <a:ln>
                  <a:noFill/>
                </a:ln>
                <a:solidFill>
                  <a:srgbClr val="C00000"/>
                </a:solidFill>
                <a:effectLst/>
                <a:uLnTx/>
                <a:uFillTx/>
                <a:latin typeface="Trebuchet MS" panose="020B0603020202020204" pitchFamily="34" charset="0"/>
                <a:ea typeface="+mn-ea"/>
                <a:cs typeface="+mn-cs"/>
              </a:rPr>
              <a:t>Inoltre a Talleyrand dobbiamo l'invenzione, oggi fin troppo scontata, del </a:t>
            </a:r>
            <a:r>
              <a:rPr kumimoji="0" lang="it-IT" sz="4000" b="1" i="0" u="none" strike="noStrike" kern="1200" cap="none" spc="0" normalizeH="0" baseline="0" noProof="0" dirty="0">
                <a:ln>
                  <a:noFill/>
                </a:ln>
                <a:solidFill>
                  <a:srgbClr val="C00000"/>
                </a:solidFill>
                <a:effectLst/>
                <a:uLnTx/>
                <a:uFillTx/>
                <a:latin typeface="Trebuchet MS" panose="020B0603020202020204" pitchFamily="34" charset="0"/>
                <a:ea typeface="+mn-ea"/>
                <a:cs typeface="+mn-cs"/>
              </a:rPr>
              <a:t>parmigiano grattugiato sulla minestra</a:t>
            </a:r>
            <a:r>
              <a:rPr kumimoji="0" lang="it-IT" sz="4000" b="0" i="0" u="none" strike="noStrike" kern="1200" cap="none" spc="0" normalizeH="0" baseline="0" noProof="0" dirty="0">
                <a:ln>
                  <a:noFill/>
                </a:ln>
                <a:solidFill>
                  <a:srgbClr val="C00000"/>
                </a:solidFill>
                <a:effectLst/>
                <a:uLnTx/>
                <a:uFillTx/>
                <a:latin typeface="Trebuchet MS" panose="020B0603020202020204" pitchFamily="34" charset="0"/>
                <a:ea typeface="+mn-ea"/>
                <a:cs typeface="+mn-cs"/>
              </a:rPr>
              <a:t>.</a:t>
            </a:r>
            <a:endParaRPr lang="it-IT" sz="4000" dirty="0">
              <a:solidFill>
                <a:srgbClr val="C00000"/>
              </a:solidFill>
            </a:endParaRPr>
          </a:p>
        </p:txBody>
      </p:sp>
    </p:spTree>
    <p:extLst>
      <p:ext uri="{BB962C8B-B14F-4D97-AF65-F5344CB8AC3E}">
        <p14:creationId xmlns:p14="http://schemas.microsoft.com/office/powerpoint/2010/main" val="27170505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6AAFED0B-7CA4-D027-6233-840E35A8B16F}"/>
              </a:ext>
            </a:extLst>
          </p:cNvPr>
          <p:cNvSpPr txBox="1"/>
          <p:nvPr/>
        </p:nvSpPr>
        <p:spPr>
          <a:xfrm>
            <a:off x="-1" y="120478"/>
            <a:ext cx="12192001" cy="6001643"/>
          </a:xfrm>
          <a:prstGeom prst="rect">
            <a:avLst/>
          </a:prstGeom>
          <a:noFill/>
        </p:spPr>
        <p:txBody>
          <a:bodyPr wrap="square">
            <a:spAutoFit/>
          </a:bodyPr>
          <a:lstStyle/>
          <a:p>
            <a:r>
              <a:rPr kumimoji="0" lang="it-IT" sz="32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rPr>
              <a:t>Portò con se </a:t>
            </a:r>
            <a:r>
              <a:rPr kumimoji="0" lang="it-IT" sz="32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rPr>
              <a:t>Antoine </a:t>
            </a:r>
            <a:r>
              <a:rPr kumimoji="0" lang="it-IT" sz="32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rPr>
              <a:t>Carême</a:t>
            </a:r>
            <a:r>
              <a:rPr kumimoji="0" lang="it-IT" sz="32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rPr>
              <a:t> lo </a:t>
            </a:r>
            <a:r>
              <a:rPr kumimoji="0" lang="it-IT" sz="32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rPr>
              <a:t>chef pasticcere più famoso di Francia</a:t>
            </a:r>
            <a:r>
              <a:rPr kumimoji="0" lang="it-IT" sz="32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rPr>
              <a:t>. </a:t>
            </a:r>
            <a:r>
              <a:rPr kumimoji="0" lang="it-IT" sz="32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rPr>
              <a:t>Carême</a:t>
            </a:r>
            <a:r>
              <a:rPr kumimoji="0" lang="it-IT" sz="32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rPr>
              <a:t> fu sottoposto a dura prova da Talleyrand, dovette </a:t>
            </a:r>
            <a:r>
              <a:rPr kumimoji="0" lang="it-IT" sz="32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rPr>
              <a:t>creare un menù per un anno intero senza mai ripetere una pietanza e usando solo prodotti di stagione</a:t>
            </a:r>
            <a:r>
              <a:rPr kumimoji="0" lang="it-IT" sz="32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rPr>
              <a:t>. Egli preparò dei banchetti incredibili allestendo delle vere e proprie opere d'arte.</a:t>
            </a:r>
            <a:br>
              <a:rPr kumimoji="0" lang="it-IT" sz="32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rPr>
            </a:br>
            <a:r>
              <a:rPr kumimoji="0" lang="it-IT" sz="32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rPr>
              <a:t>Carême</a:t>
            </a:r>
            <a:r>
              <a:rPr kumimoji="0" lang="it-IT" sz="32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rPr>
              <a:t> studiava l'architettura delle più grandi opere e le riproduceva completamente edibili</a:t>
            </a:r>
            <a:r>
              <a:rPr kumimoji="0" lang="it-IT" sz="32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rPr>
              <a:t>. L'influenza che Talleyrand ebbe su  </a:t>
            </a:r>
            <a:r>
              <a:rPr kumimoji="0" lang="it-IT" sz="32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rPr>
              <a:t>Carême</a:t>
            </a:r>
            <a:r>
              <a:rPr kumimoji="0" lang="it-IT" sz="32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rPr>
              <a:t>, lo incoraggiò a </a:t>
            </a:r>
            <a:r>
              <a:rPr kumimoji="0" lang="it-IT" sz="32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rPr>
              <a:t>inventare un nuovo tipo di cucina</a:t>
            </a:r>
            <a:r>
              <a:rPr kumimoji="0" lang="it-IT" sz="32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rPr>
              <a:t>, molto più raffinato sia nella preparazione sia nella </a:t>
            </a:r>
            <a:r>
              <a:rPr kumimoji="0" lang="it-IT" sz="32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rPr>
              <a:t>presentazione.Il</a:t>
            </a:r>
            <a:r>
              <a:rPr kumimoji="0" lang="it-IT" sz="32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rPr>
              <a:t> punto di forza di questa cucina stava nell'</a:t>
            </a:r>
            <a:r>
              <a:rPr kumimoji="0" lang="it-IT" sz="32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rPr>
              <a:t>utilizzo di erbe aromatiche fresche</a:t>
            </a:r>
            <a:r>
              <a:rPr kumimoji="0" lang="it-IT" sz="32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rPr>
              <a:t>, di </a:t>
            </a:r>
            <a:r>
              <a:rPr kumimoji="0" lang="it-IT" sz="32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rPr>
              <a:t>verdure di stagione</a:t>
            </a:r>
            <a:r>
              <a:rPr kumimoji="0" lang="it-IT" sz="32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rPr>
              <a:t> e </a:t>
            </a:r>
            <a:r>
              <a:rPr kumimoji="0" lang="it-IT" sz="32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rPr>
              <a:t>salse molto semplici</a:t>
            </a:r>
            <a:r>
              <a:rPr kumimoji="0" lang="it-IT" sz="32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rPr>
              <a:t>, con meno ingredienti. </a:t>
            </a:r>
            <a:endParaRPr lang="it-IT" sz="3200" dirty="0">
              <a:solidFill>
                <a:srgbClr val="C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86914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72D251-FCF2-1E26-C6CB-9BFC0A0F8B6C}"/>
              </a:ext>
            </a:extLst>
          </p:cNvPr>
          <p:cNvSpPr>
            <a:spLocks noGrp="1"/>
          </p:cNvSpPr>
          <p:nvPr>
            <p:ph type="title"/>
          </p:nvPr>
        </p:nvSpPr>
        <p:spPr>
          <a:xfrm>
            <a:off x="0" y="365125"/>
            <a:ext cx="12192000" cy="5054163"/>
          </a:xfrm>
        </p:spPr>
        <p:txBody>
          <a:bodyPr>
            <a:normAutofit/>
          </a:bodyPr>
          <a:lstStyle/>
          <a:p>
            <a:pPr algn="ctr"/>
            <a:r>
              <a:rPr lang="it-IT" sz="11500" dirty="0">
                <a:solidFill>
                  <a:srgbClr val="C00000"/>
                </a:solidFill>
                <a:latin typeface="Cambria" panose="02040503050406030204" pitchFamily="18" charset="0"/>
                <a:ea typeface="Cambria" panose="02040503050406030204" pitchFamily="18" charset="0"/>
              </a:rPr>
              <a:t>Le </a:t>
            </a:r>
            <a:r>
              <a:rPr lang="it-IT" sz="11500" dirty="0" err="1">
                <a:solidFill>
                  <a:srgbClr val="C00000"/>
                </a:solidFill>
                <a:latin typeface="Cambria" panose="02040503050406030204" pitchFamily="18" charset="0"/>
                <a:ea typeface="Cambria" panose="02040503050406030204" pitchFamily="18" charset="0"/>
              </a:rPr>
              <a:t>diable</a:t>
            </a:r>
            <a:r>
              <a:rPr lang="it-IT" sz="11500" dirty="0">
                <a:solidFill>
                  <a:srgbClr val="C00000"/>
                </a:solidFill>
                <a:latin typeface="Cambria" panose="02040503050406030204" pitchFamily="18" charset="0"/>
                <a:ea typeface="Cambria" panose="02040503050406030204" pitchFamily="18" charset="0"/>
              </a:rPr>
              <a:t> </a:t>
            </a:r>
            <a:r>
              <a:rPr lang="it-IT" sz="11500" dirty="0" err="1">
                <a:solidFill>
                  <a:srgbClr val="C00000"/>
                </a:solidFill>
                <a:latin typeface="Cambria" panose="02040503050406030204" pitchFamily="18" charset="0"/>
                <a:ea typeface="Cambria" panose="02040503050406030204" pitchFamily="18" charset="0"/>
              </a:rPr>
              <a:t>boiteaux</a:t>
            </a:r>
            <a:endParaRPr lang="it-IT" sz="11500" dirty="0">
              <a:solidFill>
                <a:srgbClr val="C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437968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FA263112-07CD-D118-887B-842495EE9051}"/>
              </a:ext>
            </a:extLst>
          </p:cNvPr>
          <p:cNvSpPr txBox="1"/>
          <p:nvPr/>
        </p:nvSpPr>
        <p:spPr>
          <a:xfrm>
            <a:off x="0" y="0"/>
            <a:ext cx="12192000" cy="6740307"/>
          </a:xfrm>
          <a:prstGeom prst="rect">
            <a:avLst/>
          </a:prstGeom>
          <a:noFill/>
        </p:spPr>
        <p:txBody>
          <a:bodyPr wrap="square">
            <a:spAutoFit/>
          </a:bodyPr>
          <a:lstStyle/>
          <a:p>
            <a:r>
              <a:rPr lang="it-IT" sz="4800" b="0" i="0" dirty="0">
                <a:solidFill>
                  <a:srgbClr val="C00000"/>
                </a:solidFill>
                <a:effectLst/>
                <a:latin typeface="Cambria" panose="02040503050406030204" pitchFamily="18" charset="0"/>
                <a:ea typeface="Cambria" panose="02040503050406030204" pitchFamily="18" charset="0"/>
              </a:rPr>
              <a:t>Talleyrand </a:t>
            </a:r>
            <a:r>
              <a:rPr lang="it-IT" sz="4800" i="0" dirty="0">
                <a:solidFill>
                  <a:srgbClr val="C00000"/>
                </a:solidFill>
                <a:effectLst/>
                <a:latin typeface="Cambria" panose="02040503050406030204" pitchFamily="18" charset="0"/>
                <a:ea typeface="Cambria" panose="02040503050406030204" pitchFamily="18" charset="0"/>
              </a:rPr>
              <a:t>invita gli ambasciatori a presentare un formaggio del loro Pese</a:t>
            </a:r>
            <a:r>
              <a:rPr lang="it-IT" sz="4800" b="0" i="0" dirty="0">
                <a:solidFill>
                  <a:srgbClr val="C00000"/>
                </a:solidFill>
                <a:effectLst/>
                <a:latin typeface="Cambria" panose="02040503050406030204" pitchFamily="18" charset="0"/>
                <a:ea typeface="Cambria" panose="02040503050406030204" pitchFamily="18" charset="0"/>
              </a:rPr>
              <a:t>. La Francia portò il Brie, l’Inghilterra lo Stilton. I</a:t>
            </a:r>
            <a:r>
              <a:rPr lang="it-IT" sz="4800" i="0" dirty="0">
                <a:solidFill>
                  <a:srgbClr val="C00000"/>
                </a:solidFill>
                <a:effectLst/>
                <a:latin typeface="Cambria" panose="02040503050406030204" pitchFamily="18" charset="0"/>
                <a:ea typeface="Cambria" panose="02040503050406030204" pitchFamily="18" charset="0"/>
              </a:rPr>
              <a:t>l Regno di Sardegna uno Stracchino</a:t>
            </a:r>
            <a:r>
              <a:rPr lang="it-IT" sz="4800" b="0" i="0" dirty="0">
                <a:solidFill>
                  <a:srgbClr val="C00000"/>
                </a:solidFill>
                <a:effectLst/>
                <a:latin typeface="Cambria" panose="02040503050406030204" pitchFamily="18" charset="0"/>
                <a:ea typeface="Cambria" panose="02040503050406030204" pitchFamily="18" charset="0"/>
              </a:rPr>
              <a:t> stagionato. Vince il  </a:t>
            </a:r>
            <a:r>
              <a:rPr lang="it-IT" sz="4800" i="0" dirty="0">
                <a:solidFill>
                  <a:srgbClr val="C00000"/>
                </a:solidFill>
                <a:effectLst/>
                <a:latin typeface="Cambria" panose="02040503050406030204" pitchFamily="18" charset="0"/>
                <a:ea typeface="Cambria" panose="02040503050406030204" pitchFamily="18" charset="0"/>
              </a:rPr>
              <a:t>Brie </a:t>
            </a:r>
            <a:r>
              <a:rPr lang="it-IT" sz="4800" b="0" i="0" dirty="0">
                <a:solidFill>
                  <a:srgbClr val="C00000"/>
                </a:solidFill>
                <a:effectLst/>
                <a:latin typeface="Cambria" panose="02040503050406030204" pitchFamily="18" charset="0"/>
                <a:ea typeface="Cambria" panose="02040503050406030204" pitchFamily="18" charset="0"/>
              </a:rPr>
              <a:t>che merita l’epiteto di re dei formaggi e di formaggio dei re. Vittoria non contestata, ma il caustico Metternich commenta che il Brie è l’unico re che Talleyrand non abbia mai tradito.</a:t>
            </a:r>
          </a:p>
        </p:txBody>
      </p:sp>
    </p:spTree>
    <p:extLst>
      <p:ext uri="{BB962C8B-B14F-4D97-AF65-F5344CB8AC3E}">
        <p14:creationId xmlns:p14="http://schemas.microsoft.com/office/powerpoint/2010/main" val="183649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DD818BAF-F29C-332D-1A43-9EF461A4AFA9}"/>
              </a:ext>
            </a:extLst>
          </p:cNvPr>
          <p:cNvSpPr txBox="1"/>
          <p:nvPr/>
        </p:nvSpPr>
        <p:spPr>
          <a:xfrm>
            <a:off x="159392" y="117693"/>
            <a:ext cx="12192000" cy="6740307"/>
          </a:xfrm>
          <a:prstGeom prst="rect">
            <a:avLst/>
          </a:prstGeom>
          <a:noFill/>
        </p:spPr>
        <p:txBody>
          <a:bodyPr wrap="square">
            <a:spAutoFit/>
          </a:bodyPr>
          <a:lstStyle/>
          <a:p>
            <a:r>
              <a:rPr lang="it-IT" sz="3600" b="0" i="0" dirty="0">
                <a:solidFill>
                  <a:srgbClr val="C00000"/>
                </a:solidFill>
                <a:effectLst/>
                <a:latin typeface="Cambria" panose="02040503050406030204" pitchFamily="18" charset="0"/>
                <a:ea typeface="Cambria" panose="02040503050406030204" pitchFamily="18" charset="0"/>
              </a:rPr>
              <a:t>Un aneddoto illustra cosa si intende per cultura del piacere del vino. Talleyrand versò a un ospite uno dei suoi migliori vini. Quest'ultimo si mise a bere il bicchiere e ne trangugiò il prezioso contenuto in un sol sorso. Il padrone di casa riempì nuovamente il bicchiere, ma prima che l'ospite potesse bere, il diplomatico gli fece notare: </a:t>
            </a:r>
            <a:r>
              <a:rPr lang="it-IT" sz="3600" b="0" i="1" dirty="0">
                <a:solidFill>
                  <a:srgbClr val="C00000"/>
                </a:solidFill>
                <a:effectLst/>
                <a:latin typeface="Cambria" panose="02040503050406030204" pitchFamily="18" charset="0"/>
                <a:ea typeface="Cambria" panose="02040503050406030204" pitchFamily="18" charset="0"/>
              </a:rPr>
              <a:t>"Non si manda giù un vino così nobile come fosse birra. Prima si prende il bicchiere in mano e si guarda il vino".</a:t>
            </a:r>
            <a:r>
              <a:rPr lang="it-IT" sz="3600" b="0" i="0" dirty="0">
                <a:solidFill>
                  <a:srgbClr val="C00000"/>
                </a:solidFill>
                <a:effectLst/>
                <a:latin typeface="Cambria" panose="02040503050406030204" pitchFamily="18" charset="0"/>
                <a:ea typeface="Cambria" panose="02040503050406030204" pitchFamily="18" charset="0"/>
              </a:rPr>
              <a:t> L'ospite stupito disse: </a:t>
            </a:r>
            <a:r>
              <a:rPr lang="it-IT" sz="3600" b="0" i="1" dirty="0">
                <a:solidFill>
                  <a:srgbClr val="C00000"/>
                </a:solidFill>
                <a:effectLst/>
                <a:latin typeface="Cambria" panose="02040503050406030204" pitchFamily="18" charset="0"/>
                <a:ea typeface="Cambria" panose="02040503050406030204" pitchFamily="18" charset="0"/>
              </a:rPr>
              <a:t>E poi? </a:t>
            </a:r>
            <a:r>
              <a:rPr lang="it-IT" sz="3600" b="0" i="0" dirty="0">
                <a:solidFill>
                  <a:srgbClr val="C00000"/>
                </a:solidFill>
                <a:effectLst/>
                <a:latin typeface="Cambria" panose="02040503050406030204" pitchFamily="18" charset="0"/>
                <a:ea typeface="Cambria" panose="02040503050406030204" pitchFamily="18" charset="0"/>
              </a:rPr>
              <a:t>Risposta di Talleyrand: </a:t>
            </a:r>
            <a:r>
              <a:rPr lang="it-IT" sz="3600" b="0" i="1" dirty="0">
                <a:solidFill>
                  <a:srgbClr val="C00000"/>
                </a:solidFill>
                <a:effectLst/>
                <a:latin typeface="Cambria" panose="02040503050406030204" pitchFamily="18" charset="0"/>
                <a:ea typeface="Cambria" panose="02040503050406030204" pitchFamily="18" charset="0"/>
              </a:rPr>
              <a:t>Poi si porta il bicchiere al naso e si assapora la fragranza del vino </a:t>
            </a:r>
            <a:r>
              <a:rPr lang="it-IT" sz="3600" b="0" i="0" dirty="0">
                <a:solidFill>
                  <a:srgbClr val="C00000"/>
                </a:solidFill>
                <a:effectLst/>
                <a:latin typeface="Cambria" panose="02040503050406030204" pitchFamily="18" charset="0"/>
                <a:ea typeface="Cambria" panose="02040503050406030204" pitchFamily="18" charset="0"/>
              </a:rPr>
              <a:t>. L'ospite: </a:t>
            </a:r>
            <a:r>
              <a:rPr lang="it-IT" sz="3600" b="0" i="1" dirty="0">
                <a:solidFill>
                  <a:srgbClr val="C00000"/>
                </a:solidFill>
                <a:effectLst/>
                <a:latin typeface="Cambria" panose="02040503050406030204" pitchFamily="18" charset="0"/>
                <a:ea typeface="Cambria" panose="02040503050406030204" pitchFamily="18" charset="0"/>
              </a:rPr>
              <a:t>Ma poi si può bere? </a:t>
            </a:r>
            <a:r>
              <a:rPr lang="it-IT" sz="3600" b="0" i="0" dirty="0">
                <a:solidFill>
                  <a:srgbClr val="C00000"/>
                </a:solidFill>
                <a:effectLst/>
                <a:latin typeface="Cambria" panose="02040503050406030204" pitchFamily="18" charset="0"/>
                <a:ea typeface="Cambria" panose="02040503050406030204" pitchFamily="18" charset="0"/>
              </a:rPr>
              <a:t>Talleyrand, imperturbabile: </a:t>
            </a:r>
            <a:r>
              <a:rPr lang="it-IT" sz="3600" b="0" i="1" dirty="0">
                <a:solidFill>
                  <a:srgbClr val="C00000"/>
                </a:solidFill>
                <a:effectLst/>
                <a:latin typeface="Cambria" panose="02040503050406030204" pitchFamily="18" charset="0"/>
                <a:ea typeface="Cambria" panose="02040503050406030204" pitchFamily="18" charset="0"/>
              </a:rPr>
              <a:t>No, poi si rimette il bicchiere sul tavolo e si parla del vino! </a:t>
            </a:r>
            <a:endParaRPr lang="it-IT" sz="3600" dirty="0">
              <a:solidFill>
                <a:srgbClr val="C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681965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l castello del barone Rothschild, Ferrieres, vicino a Parigi, recentemente visitato dall">
            <a:extLst>
              <a:ext uri="{FF2B5EF4-FFF2-40B4-BE49-F238E27FC236}">
                <a16:creationId xmlns:a16="http://schemas.microsoft.com/office/drawing/2014/main" id="{EB33AD77-0BF8-6B88-51BF-780B7DE743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96736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47" name="Rectangle 10246">
            <a:extLst>
              <a:ext uri="{FF2B5EF4-FFF2-40B4-BE49-F238E27FC236}">
                <a16:creationId xmlns:a16="http://schemas.microsoft.com/office/drawing/2014/main" id="{4613B4A9-1C7C-4729-A016-AB42D39794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descr="undefined">
            <a:extLst>
              <a:ext uri="{FF2B5EF4-FFF2-40B4-BE49-F238E27FC236}">
                <a16:creationId xmlns:a16="http://schemas.microsoft.com/office/drawing/2014/main" id="{CB7E083F-955A-8EFE-B6FD-4964C78EC4D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340" r="1" b="9578"/>
          <a:stretch/>
        </p:blipFill>
        <p:spPr bwMode="auto">
          <a:xfrm>
            <a:off x="329316" y="10"/>
            <a:ext cx="11862684" cy="6857990"/>
          </a:xfrm>
          <a:custGeom>
            <a:avLst/>
            <a:gdLst/>
            <a:ahLst/>
            <a:cxnLst/>
            <a:rect l="l" t="t" r="r" b="b"/>
            <a:pathLst>
              <a:path w="11862684" h="6858000">
                <a:moveTo>
                  <a:pt x="1047342" y="0"/>
                </a:moveTo>
                <a:lnTo>
                  <a:pt x="4590463" y="0"/>
                </a:lnTo>
                <a:lnTo>
                  <a:pt x="5499874" y="0"/>
                </a:lnTo>
                <a:lnTo>
                  <a:pt x="5723425" y="0"/>
                </a:lnTo>
                <a:lnTo>
                  <a:pt x="7580390" y="0"/>
                </a:lnTo>
                <a:lnTo>
                  <a:pt x="7747884" y="0"/>
                </a:lnTo>
                <a:lnTo>
                  <a:pt x="7824084" y="0"/>
                </a:lnTo>
                <a:lnTo>
                  <a:pt x="11862684" y="0"/>
                </a:lnTo>
                <a:lnTo>
                  <a:pt x="11862684" y="6858000"/>
                </a:lnTo>
                <a:lnTo>
                  <a:pt x="7824084" y="6858000"/>
                </a:lnTo>
                <a:lnTo>
                  <a:pt x="7747884" y="6858000"/>
                </a:lnTo>
                <a:lnTo>
                  <a:pt x="7580390" y="6858000"/>
                </a:lnTo>
                <a:lnTo>
                  <a:pt x="5723425" y="6858000"/>
                </a:lnTo>
                <a:lnTo>
                  <a:pt x="5499874" y="6858000"/>
                </a:lnTo>
                <a:lnTo>
                  <a:pt x="4590463" y="6858000"/>
                </a:lnTo>
                <a:lnTo>
                  <a:pt x="1654188" y="6858000"/>
                </a:lnTo>
                <a:cubicBezTo>
                  <a:pt x="1530404" y="6786859"/>
                  <a:pt x="1412658" y="6701489"/>
                  <a:pt x="1279816" y="6658805"/>
                </a:cubicBezTo>
                <a:cubicBezTo>
                  <a:pt x="1189242" y="6630349"/>
                  <a:pt x="1101686" y="6580550"/>
                  <a:pt x="1116783" y="6431153"/>
                </a:cubicBezTo>
                <a:cubicBezTo>
                  <a:pt x="1119802" y="6388469"/>
                  <a:pt x="1095648" y="6356456"/>
                  <a:pt x="1059419" y="6367127"/>
                </a:cubicBezTo>
                <a:cubicBezTo>
                  <a:pt x="989979" y="6388469"/>
                  <a:pt x="956768" y="6327999"/>
                  <a:pt x="917520" y="6281757"/>
                </a:cubicBezTo>
                <a:cubicBezTo>
                  <a:pt x="848079" y="6199945"/>
                  <a:pt x="781658" y="6114575"/>
                  <a:pt x="669950" y="6100347"/>
                </a:cubicBezTo>
                <a:cubicBezTo>
                  <a:pt x="691084" y="6036320"/>
                  <a:pt x="727312" y="6043434"/>
                  <a:pt x="760524" y="6057663"/>
                </a:cubicBezTo>
                <a:cubicBezTo>
                  <a:pt x="848079" y="6093234"/>
                  <a:pt x="935634" y="6132361"/>
                  <a:pt x="1023188" y="6167932"/>
                </a:cubicBezTo>
                <a:cubicBezTo>
                  <a:pt x="1080552" y="6189274"/>
                  <a:pt x="1137916" y="6221287"/>
                  <a:pt x="1213395" y="6196388"/>
                </a:cubicBezTo>
                <a:cubicBezTo>
                  <a:pt x="1146974" y="6068335"/>
                  <a:pt x="1035266" y="6043434"/>
                  <a:pt x="944692" y="6004307"/>
                </a:cubicBezTo>
                <a:cubicBezTo>
                  <a:pt x="832982" y="5954508"/>
                  <a:pt x="766562" y="5862025"/>
                  <a:pt x="685045" y="5755314"/>
                </a:cubicBezTo>
                <a:cubicBezTo>
                  <a:pt x="766562" y="5726858"/>
                  <a:pt x="817887" y="5805112"/>
                  <a:pt x="884310" y="5801555"/>
                </a:cubicBezTo>
                <a:cubicBezTo>
                  <a:pt x="887328" y="5790884"/>
                  <a:pt x="893366" y="5769542"/>
                  <a:pt x="893366" y="5769542"/>
                </a:cubicBezTo>
                <a:cubicBezTo>
                  <a:pt x="784676" y="5712629"/>
                  <a:pt x="736372" y="5605917"/>
                  <a:pt x="718256" y="5474306"/>
                </a:cubicBezTo>
                <a:cubicBezTo>
                  <a:pt x="712218" y="5406721"/>
                  <a:pt x="672970" y="5385379"/>
                  <a:pt x="633720" y="5353367"/>
                </a:cubicBezTo>
                <a:cubicBezTo>
                  <a:pt x="500878" y="5243097"/>
                  <a:pt x="358980" y="5143500"/>
                  <a:pt x="247270" y="4994104"/>
                </a:cubicBezTo>
                <a:cubicBezTo>
                  <a:pt x="377094" y="5011889"/>
                  <a:pt x="479744" y="5111487"/>
                  <a:pt x="615606" y="5154171"/>
                </a:cubicBezTo>
                <a:cubicBezTo>
                  <a:pt x="506917" y="4990547"/>
                  <a:pt x="365016" y="4905177"/>
                  <a:pt x="235194" y="4805580"/>
                </a:cubicBezTo>
                <a:cubicBezTo>
                  <a:pt x="174810" y="4759339"/>
                  <a:pt x="120468" y="4702425"/>
                  <a:pt x="51026" y="4677526"/>
                </a:cubicBezTo>
                <a:cubicBezTo>
                  <a:pt x="26873" y="4670412"/>
                  <a:pt x="-15396" y="4652628"/>
                  <a:pt x="5740" y="4602828"/>
                </a:cubicBezTo>
                <a:cubicBezTo>
                  <a:pt x="23854" y="4560144"/>
                  <a:pt x="57065" y="4574373"/>
                  <a:pt x="87257" y="4585042"/>
                </a:cubicBezTo>
                <a:cubicBezTo>
                  <a:pt x="159715" y="4613499"/>
                  <a:pt x="238213" y="4613499"/>
                  <a:pt x="337844" y="4613499"/>
                </a:cubicBezTo>
                <a:cubicBezTo>
                  <a:pt x="253310" y="4478331"/>
                  <a:pt x="99332" y="4521016"/>
                  <a:pt x="26873" y="4378734"/>
                </a:cubicBezTo>
                <a:cubicBezTo>
                  <a:pt x="117448" y="4353835"/>
                  <a:pt x="186888" y="4403633"/>
                  <a:pt x="259346" y="4414305"/>
                </a:cubicBezTo>
                <a:cubicBezTo>
                  <a:pt x="325769" y="4424975"/>
                  <a:pt x="340863" y="4400076"/>
                  <a:pt x="325769" y="4321821"/>
                </a:cubicBezTo>
                <a:cubicBezTo>
                  <a:pt x="301616" y="4200882"/>
                  <a:pt x="337844" y="4140411"/>
                  <a:pt x="434458" y="4172424"/>
                </a:cubicBezTo>
                <a:cubicBezTo>
                  <a:pt x="525031" y="4204438"/>
                  <a:pt x="534089" y="4158196"/>
                  <a:pt x="509936" y="4090612"/>
                </a:cubicBezTo>
                <a:cubicBezTo>
                  <a:pt x="473706" y="3991015"/>
                  <a:pt x="512954" y="3912759"/>
                  <a:pt x="540128" y="3827390"/>
                </a:cubicBezTo>
                <a:cubicBezTo>
                  <a:pt x="582395" y="3699337"/>
                  <a:pt x="564281" y="3635309"/>
                  <a:pt x="476725" y="3539269"/>
                </a:cubicBezTo>
                <a:cubicBezTo>
                  <a:pt x="425400" y="3485914"/>
                  <a:pt x="374074" y="3439672"/>
                  <a:pt x="301616" y="3393429"/>
                </a:cubicBezTo>
                <a:cubicBezTo>
                  <a:pt x="467668" y="3368530"/>
                  <a:pt x="295577" y="3283162"/>
                  <a:pt x="352940" y="3229805"/>
                </a:cubicBezTo>
                <a:cubicBezTo>
                  <a:pt x="470686" y="3208463"/>
                  <a:pt x="564281" y="3379202"/>
                  <a:pt x="724294" y="3329402"/>
                </a:cubicBezTo>
                <a:cubicBezTo>
                  <a:pt x="531070" y="3183563"/>
                  <a:pt x="313691" y="3137322"/>
                  <a:pt x="171792" y="2941684"/>
                </a:cubicBezTo>
                <a:cubicBezTo>
                  <a:pt x="205002" y="2899000"/>
                  <a:pt x="238213" y="2941684"/>
                  <a:pt x="265385" y="2923898"/>
                </a:cubicBezTo>
                <a:cubicBezTo>
                  <a:pt x="265385" y="2913227"/>
                  <a:pt x="582395" y="2980812"/>
                  <a:pt x="600510" y="2703362"/>
                </a:cubicBezTo>
                <a:cubicBezTo>
                  <a:pt x="606548" y="2703362"/>
                  <a:pt x="612587" y="2703362"/>
                  <a:pt x="618624" y="2692689"/>
                </a:cubicBezTo>
                <a:cubicBezTo>
                  <a:pt x="651834" y="2653563"/>
                  <a:pt x="621644" y="2561080"/>
                  <a:pt x="675988" y="2553965"/>
                </a:cubicBezTo>
                <a:cubicBezTo>
                  <a:pt x="736372" y="2546851"/>
                  <a:pt x="793735" y="2514837"/>
                  <a:pt x="857136" y="2532623"/>
                </a:cubicBezTo>
                <a:cubicBezTo>
                  <a:pt x="905443" y="2546851"/>
                  <a:pt x="956768" y="2564636"/>
                  <a:pt x="1008094" y="2564636"/>
                </a:cubicBezTo>
                <a:cubicBezTo>
                  <a:pt x="1062438" y="2564636"/>
                  <a:pt x="1137916" y="2685576"/>
                  <a:pt x="1171128" y="2525509"/>
                </a:cubicBezTo>
                <a:cubicBezTo>
                  <a:pt x="1171128" y="2518395"/>
                  <a:pt x="1264720" y="2536181"/>
                  <a:pt x="1316045" y="2543294"/>
                </a:cubicBezTo>
                <a:cubicBezTo>
                  <a:pt x="1358314" y="2550408"/>
                  <a:pt x="1409640" y="2582422"/>
                  <a:pt x="1439830" y="2518395"/>
                </a:cubicBezTo>
                <a:cubicBezTo>
                  <a:pt x="1454926" y="2479267"/>
                  <a:pt x="1382466" y="2408126"/>
                  <a:pt x="1319065" y="2401012"/>
                </a:cubicBezTo>
                <a:cubicBezTo>
                  <a:pt x="1261702" y="2393898"/>
                  <a:pt x="1204338" y="2386784"/>
                  <a:pt x="1149994" y="2401012"/>
                </a:cubicBezTo>
                <a:cubicBezTo>
                  <a:pt x="1083572" y="2418796"/>
                  <a:pt x="1047342" y="2390340"/>
                  <a:pt x="1029227" y="2326314"/>
                </a:cubicBezTo>
                <a:cubicBezTo>
                  <a:pt x="1008094" y="2258731"/>
                  <a:pt x="968844" y="2223159"/>
                  <a:pt x="914500" y="2191146"/>
                </a:cubicBezTo>
                <a:cubicBezTo>
                  <a:pt x="781658" y="2112891"/>
                  <a:pt x="654854" y="2020407"/>
                  <a:pt x="509936" y="1974165"/>
                </a:cubicBezTo>
                <a:cubicBezTo>
                  <a:pt x="482764" y="1967051"/>
                  <a:pt x="449553" y="1952823"/>
                  <a:pt x="437476" y="1892353"/>
                </a:cubicBezTo>
                <a:cubicBezTo>
                  <a:pt x="829964" y="1984836"/>
                  <a:pt x="1186222" y="2223159"/>
                  <a:pt x="1590788" y="2208931"/>
                </a:cubicBezTo>
                <a:cubicBezTo>
                  <a:pt x="1482098" y="2134233"/>
                  <a:pt x="1352276" y="2130676"/>
                  <a:pt x="1234528" y="2077320"/>
                </a:cubicBezTo>
                <a:cubicBezTo>
                  <a:pt x="1319065" y="2038192"/>
                  <a:pt x="1397562" y="2080877"/>
                  <a:pt x="1476060" y="2102219"/>
                </a:cubicBezTo>
                <a:cubicBezTo>
                  <a:pt x="1542482" y="2120004"/>
                  <a:pt x="1602864" y="2123562"/>
                  <a:pt x="1608902" y="2013292"/>
                </a:cubicBezTo>
                <a:cubicBezTo>
                  <a:pt x="1608902" y="2002622"/>
                  <a:pt x="1608902" y="1995507"/>
                  <a:pt x="1608902" y="1984836"/>
                </a:cubicBezTo>
                <a:cubicBezTo>
                  <a:pt x="1584749" y="1938595"/>
                  <a:pt x="1551538" y="1917252"/>
                  <a:pt x="1509271" y="1903025"/>
                </a:cubicBezTo>
                <a:cubicBezTo>
                  <a:pt x="1485118" y="1895910"/>
                  <a:pt x="1451907" y="1881683"/>
                  <a:pt x="1451907" y="1849668"/>
                </a:cubicBezTo>
                <a:cubicBezTo>
                  <a:pt x="1454926" y="1728729"/>
                  <a:pt x="1373409" y="1693158"/>
                  <a:pt x="1294912" y="1657587"/>
                </a:cubicBezTo>
                <a:cubicBezTo>
                  <a:pt x="1337180" y="1597117"/>
                  <a:pt x="1373409" y="1639802"/>
                  <a:pt x="1406620" y="1636245"/>
                </a:cubicBezTo>
                <a:cubicBezTo>
                  <a:pt x="1427754" y="1632688"/>
                  <a:pt x="1448887" y="1629132"/>
                  <a:pt x="1448887" y="1597117"/>
                </a:cubicBezTo>
                <a:cubicBezTo>
                  <a:pt x="1448887" y="1572219"/>
                  <a:pt x="1439830" y="1540204"/>
                  <a:pt x="1418696" y="1540204"/>
                </a:cubicBezTo>
                <a:cubicBezTo>
                  <a:pt x="1285854" y="1536647"/>
                  <a:pt x="1210375" y="1365909"/>
                  <a:pt x="1071494" y="1365909"/>
                </a:cubicBezTo>
                <a:cubicBezTo>
                  <a:pt x="986960" y="1365909"/>
                  <a:pt x="1113764" y="1269868"/>
                  <a:pt x="1044324" y="1230741"/>
                </a:cubicBezTo>
                <a:cubicBezTo>
                  <a:pt x="1029227" y="1220069"/>
                  <a:pt x="1086591" y="1205842"/>
                  <a:pt x="1110744" y="1209399"/>
                </a:cubicBezTo>
                <a:cubicBezTo>
                  <a:pt x="1134897" y="1212955"/>
                  <a:pt x="1156032" y="1237855"/>
                  <a:pt x="1186222" y="1220069"/>
                </a:cubicBezTo>
                <a:cubicBezTo>
                  <a:pt x="1201318" y="1156043"/>
                  <a:pt x="1162069" y="1131144"/>
                  <a:pt x="1125840" y="1113358"/>
                </a:cubicBezTo>
                <a:cubicBezTo>
                  <a:pt x="1047342" y="1070674"/>
                  <a:pt x="968844" y="1020875"/>
                  <a:pt x="881290" y="1006647"/>
                </a:cubicBezTo>
                <a:cubicBezTo>
                  <a:pt x="851099" y="1003089"/>
                  <a:pt x="832982" y="985305"/>
                  <a:pt x="836002" y="949734"/>
                </a:cubicBezTo>
                <a:cubicBezTo>
                  <a:pt x="842040" y="903491"/>
                  <a:pt x="872232" y="917720"/>
                  <a:pt x="896385" y="921277"/>
                </a:cubicBezTo>
                <a:cubicBezTo>
                  <a:pt x="911482" y="924835"/>
                  <a:pt x="926577" y="935506"/>
                  <a:pt x="941672" y="910606"/>
                </a:cubicBezTo>
                <a:cubicBezTo>
                  <a:pt x="588434" y="658055"/>
                  <a:pt x="401247" y="672284"/>
                  <a:pt x="5740" y="465975"/>
                </a:cubicBezTo>
                <a:cubicBezTo>
                  <a:pt x="93294" y="426847"/>
                  <a:pt x="156696" y="455303"/>
                  <a:pt x="217079" y="462417"/>
                </a:cubicBezTo>
                <a:cubicBezTo>
                  <a:pt x="368036" y="480203"/>
                  <a:pt x="274442" y="512216"/>
                  <a:pt x="425400" y="533558"/>
                </a:cubicBezTo>
                <a:cubicBezTo>
                  <a:pt x="497860" y="544229"/>
                  <a:pt x="564281" y="579800"/>
                  <a:pt x="645798" y="522887"/>
                </a:cubicBezTo>
                <a:cubicBezTo>
                  <a:pt x="700142" y="483759"/>
                  <a:pt x="787696" y="526444"/>
                  <a:pt x="854118" y="558458"/>
                </a:cubicBezTo>
                <a:cubicBezTo>
                  <a:pt x="908462" y="586915"/>
                  <a:pt x="962806" y="594028"/>
                  <a:pt x="1035266" y="558458"/>
                </a:cubicBezTo>
                <a:cubicBezTo>
                  <a:pt x="968844" y="537116"/>
                  <a:pt x="917520" y="519330"/>
                  <a:pt x="866193" y="505101"/>
                </a:cubicBezTo>
                <a:cubicBezTo>
                  <a:pt x="823926" y="494431"/>
                  <a:pt x="799772" y="469532"/>
                  <a:pt x="802792" y="416176"/>
                </a:cubicBezTo>
                <a:cubicBezTo>
                  <a:pt x="802792" y="387720"/>
                  <a:pt x="793735" y="348592"/>
                  <a:pt x="823926" y="334364"/>
                </a:cubicBezTo>
                <a:cubicBezTo>
                  <a:pt x="848079" y="320135"/>
                  <a:pt x="881290" y="334364"/>
                  <a:pt x="893366" y="359262"/>
                </a:cubicBezTo>
                <a:cubicBezTo>
                  <a:pt x="908462" y="405504"/>
                  <a:pt x="923557" y="448189"/>
                  <a:pt x="974883" y="451747"/>
                </a:cubicBezTo>
                <a:cubicBezTo>
                  <a:pt x="1044324" y="458860"/>
                  <a:pt x="1005074" y="430405"/>
                  <a:pt x="992998" y="394834"/>
                </a:cubicBezTo>
                <a:cubicBezTo>
                  <a:pt x="980921" y="355706"/>
                  <a:pt x="1017152" y="345034"/>
                  <a:pt x="1041304" y="352148"/>
                </a:cubicBezTo>
                <a:cubicBezTo>
                  <a:pt x="1131878" y="384162"/>
                  <a:pt x="1225472" y="327250"/>
                  <a:pt x="1319065" y="373491"/>
                </a:cubicBezTo>
                <a:cubicBezTo>
                  <a:pt x="1294912" y="259665"/>
                  <a:pt x="1243586" y="209867"/>
                  <a:pt x="1134897" y="192082"/>
                </a:cubicBezTo>
                <a:cubicBezTo>
                  <a:pt x="1095648" y="188525"/>
                  <a:pt x="1053380" y="195638"/>
                  <a:pt x="1017152" y="163625"/>
                </a:cubicBezTo>
                <a:cubicBezTo>
                  <a:pt x="996016" y="145839"/>
                  <a:pt x="974883" y="124497"/>
                  <a:pt x="989979" y="88927"/>
                </a:cubicBezTo>
                <a:cubicBezTo>
                  <a:pt x="999036" y="64027"/>
                  <a:pt x="1023188" y="64027"/>
                  <a:pt x="1044324" y="71141"/>
                </a:cubicBezTo>
                <a:cubicBezTo>
                  <a:pt x="1131878" y="110269"/>
                  <a:pt x="1225472" y="120941"/>
                  <a:pt x="1316045" y="135168"/>
                </a:cubicBezTo>
                <a:cubicBezTo>
                  <a:pt x="1331142" y="138725"/>
                  <a:pt x="1346237" y="145839"/>
                  <a:pt x="1361334" y="110269"/>
                </a:cubicBezTo>
                <a:cubicBezTo>
                  <a:pt x="1255664" y="78255"/>
                  <a:pt x="1153012" y="35571"/>
                  <a:pt x="1047342"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71203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undefined">
            <a:extLst>
              <a:ext uri="{FF2B5EF4-FFF2-40B4-BE49-F238E27FC236}">
                <a16:creationId xmlns:a16="http://schemas.microsoft.com/office/drawing/2014/main" id="{3EA5BA9A-6930-5A0A-BD53-E745D5D8FE2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07689" y="643466"/>
            <a:ext cx="7776621" cy="5571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55643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FEFBA8D-0384-F237-FFD0-90D220B31292}"/>
              </a:ext>
            </a:extLst>
          </p:cNvPr>
          <p:cNvSpPr>
            <a:spLocks noGrp="1"/>
          </p:cNvSpPr>
          <p:nvPr>
            <p:ph type="title"/>
          </p:nvPr>
        </p:nvSpPr>
        <p:spPr>
          <a:xfrm>
            <a:off x="838200" y="365125"/>
            <a:ext cx="10814108" cy="1325563"/>
          </a:xfrm>
        </p:spPr>
        <p:txBody>
          <a:bodyPr/>
          <a:lstStyle/>
          <a:p>
            <a:r>
              <a:rPr lang="it-IT" dirty="0">
                <a:solidFill>
                  <a:srgbClr val="C00000"/>
                </a:solidFill>
                <a:latin typeface="Cambria" panose="02040503050406030204" pitchFamily="18" charset="0"/>
                <a:ea typeface="Cambria" panose="02040503050406030204" pitchFamily="18" charset="0"/>
              </a:rPr>
              <a:t>Dal risotto senza riso al risotto senza cipolla</a:t>
            </a:r>
          </a:p>
        </p:txBody>
      </p:sp>
      <p:sp>
        <p:nvSpPr>
          <p:cNvPr id="3" name="Segnaposto contenuto 2">
            <a:extLst>
              <a:ext uri="{FF2B5EF4-FFF2-40B4-BE49-F238E27FC236}">
                <a16:creationId xmlns:a16="http://schemas.microsoft.com/office/drawing/2014/main" id="{54DF1849-CDEE-813F-23E1-5AF3A55AC0E0}"/>
              </a:ext>
            </a:extLst>
          </p:cNvPr>
          <p:cNvSpPr>
            <a:spLocks noGrp="1"/>
          </p:cNvSpPr>
          <p:nvPr>
            <p:ph idx="1"/>
          </p:nvPr>
        </p:nvSpPr>
        <p:spPr/>
        <p:txBody>
          <a:bodyPr>
            <a:normAutofit/>
          </a:bodyPr>
          <a:lstStyle/>
          <a:p>
            <a:r>
              <a:rPr lang="it-IT" dirty="0">
                <a:solidFill>
                  <a:srgbClr val="C00000"/>
                </a:solidFill>
              </a:rPr>
              <a:t>Cipolla e aglio sono i principali </a:t>
            </a:r>
            <a:r>
              <a:rPr lang="it-IT" dirty="0" err="1">
                <a:solidFill>
                  <a:srgbClr val="C00000"/>
                </a:solidFill>
              </a:rPr>
              <a:t>insaporitori</a:t>
            </a:r>
            <a:r>
              <a:rPr lang="it-IT" dirty="0">
                <a:solidFill>
                  <a:srgbClr val="C00000"/>
                </a:solidFill>
              </a:rPr>
              <a:t> non glutammici della cucina</a:t>
            </a:r>
          </a:p>
          <a:p>
            <a:r>
              <a:rPr lang="it-IT" dirty="0">
                <a:solidFill>
                  <a:srgbClr val="C00000"/>
                </a:solidFill>
              </a:rPr>
              <a:t>Togliere la cipolla dal risotto è possibile ma sacrilego, con quali profumi ci alletterà al rientro a casa quello amidaceo del riso a vapore?</a:t>
            </a:r>
          </a:p>
          <a:p>
            <a:r>
              <a:rPr lang="it-IT" dirty="0">
                <a:solidFill>
                  <a:srgbClr val="C00000"/>
                </a:solidFill>
              </a:rPr>
              <a:t>Alcuni risotti non chiedono cipolla perché vivono di altri profumi</a:t>
            </a:r>
          </a:p>
          <a:p>
            <a:r>
              <a:rPr lang="it-IT" dirty="0">
                <a:solidFill>
                  <a:srgbClr val="C00000"/>
                </a:solidFill>
              </a:rPr>
              <a:t>Quello di stasera vive di esteri e aromi dovuti al vino bianco (Lugana) e al </a:t>
            </a:r>
            <a:r>
              <a:rPr lang="it-IT" dirty="0" err="1">
                <a:solidFill>
                  <a:srgbClr val="C00000"/>
                </a:solidFill>
              </a:rPr>
              <a:t>contibuto</a:t>
            </a:r>
            <a:r>
              <a:rPr lang="it-IT" dirty="0">
                <a:solidFill>
                  <a:srgbClr val="C00000"/>
                </a:solidFill>
              </a:rPr>
              <a:t> terpenico, </a:t>
            </a:r>
            <a:r>
              <a:rPr lang="it-IT" dirty="0" err="1">
                <a:solidFill>
                  <a:srgbClr val="C00000"/>
                </a:solidFill>
              </a:rPr>
              <a:t>safranico</a:t>
            </a:r>
            <a:r>
              <a:rPr lang="it-IT" dirty="0">
                <a:solidFill>
                  <a:srgbClr val="C00000"/>
                </a:solidFill>
              </a:rPr>
              <a:t> ed aldeidico della salamella mantovana di Enrico Grazioli</a:t>
            </a:r>
          </a:p>
        </p:txBody>
      </p:sp>
    </p:spTree>
    <p:extLst>
      <p:ext uri="{BB962C8B-B14F-4D97-AF65-F5344CB8AC3E}">
        <p14:creationId xmlns:p14="http://schemas.microsoft.com/office/powerpoint/2010/main" val="38039466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2F5620C-B724-1EAC-555A-9DBD1955947F}"/>
              </a:ext>
            </a:extLst>
          </p:cNvPr>
          <p:cNvSpPr>
            <a:spLocks noGrp="1"/>
          </p:cNvSpPr>
          <p:nvPr>
            <p:ph type="title"/>
          </p:nvPr>
        </p:nvSpPr>
        <p:spPr>
          <a:xfrm>
            <a:off x="327171" y="365125"/>
            <a:ext cx="11803310" cy="1706956"/>
          </a:xfrm>
        </p:spPr>
        <p:txBody>
          <a:bodyPr>
            <a:normAutofit fontScale="90000"/>
          </a:bodyPr>
          <a:lstStyle/>
          <a:p>
            <a:pPr>
              <a:lnSpc>
                <a:spcPct val="100000"/>
              </a:lnSpc>
              <a:spcBef>
                <a:spcPts val="2000"/>
              </a:spcBef>
              <a:spcAft>
                <a:spcPts val="1000"/>
              </a:spcAft>
            </a:pPr>
            <a:r>
              <a:rPr lang="en-US" sz="4400" b="0" i="0" dirty="0">
                <a:solidFill>
                  <a:srgbClr val="C00000"/>
                </a:solidFill>
                <a:effectLst/>
                <a:latin typeface="Cambria" panose="02040503050406030204" pitchFamily="18" charset="0"/>
              </a:rPr>
              <a:t>Chemical diversity and pharmacological significance of the secondary metabolites of nutmeg (</a:t>
            </a:r>
            <a:r>
              <a:rPr lang="en-US" sz="4400" b="0" i="1" dirty="0">
                <a:solidFill>
                  <a:srgbClr val="C00000"/>
                </a:solidFill>
                <a:effectLst/>
                <a:latin typeface="Cambria" panose="02040503050406030204" pitchFamily="18" charset="0"/>
              </a:rPr>
              <a:t>Myristica fragrans</a:t>
            </a:r>
            <a:r>
              <a:rPr lang="en-US" sz="4400" b="0" i="0" dirty="0">
                <a:solidFill>
                  <a:srgbClr val="C00000"/>
                </a:solidFill>
                <a:effectLst/>
                <a:latin typeface="Cambria" panose="02040503050406030204" pitchFamily="18" charset="0"/>
              </a:rPr>
              <a:t>)</a:t>
            </a:r>
            <a:br>
              <a:rPr lang="en-US" sz="4400" b="0" i="0" dirty="0">
                <a:solidFill>
                  <a:srgbClr val="000000"/>
                </a:solidFill>
                <a:effectLst/>
                <a:latin typeface="Cambria" panose="02040503050406030204" pitchFamily="18" charset="0"/>
              </a:rPr>
            </a:br>
            <a:endParaRPr lang="it-IT" dirty="0"/>
          </a:p>
        </p:txBody>
      </p:sp>
      <p:sp>
        <p:nvSpPr>
          <p:cNvPr id="3" name="Segnaposto contenuto 2">
            <a:extLst>
              <a:ext uri="{FF2B5EF4-FFF2-40B4-BE49-F238E27FC236}">
                <a16:creationId xmlns:a16="http://schemas.microsoft.com/office/drawing/2014/main" id="{54DE05BE-68CD-5FA2-C1D9-0FFE8811A276}"/>
              </a:ext>
            </a:extLst>
          </p:cNvPr>
          <p:cNvSpPr>
            <a:spLocks noGrp="1"/>
          </p:cNvSpPr>
          <p:nvPr>
            <p:ph idx="1"/>
          </p:nvPr>
        </p:nvSpPr>
        <p:spPr>
          <a:xfrm>
            <a:off x="226503" y="2072081"/>
            <a:ext cx="11543251" cy="4104881"/>
          </a:xfrm>
        </p:spPr>
        <p:txBody>
          <a:bodyPr>
            <a:normAutofit lnSpcReduction="10000"/>
          </a:bodyPr>
          <a:lstStyle/>
          <a:p>
            <a:pPr>
              <a:lnSpc>
                <a:spcPct val="150000"/>
              </a:lnSpc>
            </a:pPr>
            <a:r>
              <a:rPr kumimoji="0" lang="it-IT" sz="26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The </a:t>
            </a:r>
            <a:r>
              <a:rPr kumimoji="0" lang="it-IT" sz="2600" b="0" i="0" u="none" strike="noStrike" kern="1200" cap="none" spc="0" normalizeH="0" baseline="0" noProof="0" dirty="0" err="1">
                <a:ln>
                  <a:noFill/>
                </a:ln>
                <a:solidFill>
                  <a:srgbClr val="C00000"/>
                </a:solidFill>
                <a:effectLst/>
                <a:uLnTx/>
                <a:uFillTx/>
                <a:latin typeface="Cambria" panose="02040503050406030204" pitchFamily="18" charset="0"/>
                <a:ea typeface="+mn-ea"/>
                <a:cs typeface="+mn-cs"/>
              </a:rPr>
              <a:t>monoterpenes</a:t>
            </a:r>
            <a:r>
              <a:rPr kumimoji="0" lang="it-IT" sz="26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 -pinene (</a:t>
            </a:r>
            <a:r>
              <a:rPr kumimoji="0" lang="it-IT" sz="2600" b="1"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1</a:t>
            </a:r>
            <a:r>
              <a:rPr kumimoji="0" lang="it-IT" sz="26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 7.4±3.5 %), 4-terpineol (</a:t>
            </a:r>
            <a:r>
              <a:rPr kumimoji="0" lang="it-IT" sz="2600" b="1"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2</a:t>
            </a:r>
            <a:r>
              <a:rPr kumimoji="0" lang="it-IT" sz="26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 16.0±10.6 %), -</a:t>
            </a:r>
            <a:r>
              <a:rPr kumimoji="0" lang="it-IT" sz="2600" b="0" i="0" u="none" strike="noStrike" kern="1200" cap="none" spc="0" normalizeH="0" baseline="0" noProof="0" dirty="0" err="1">
                <a:ln>
                  <a:noFill/>
                </a:ln>
                <a:solidFill>
                  <a:srgbClr val="C00000"/>
                </a:solidFill>
                <a:effectLst/>
                <a:uLnTx/>
                <a:uFillTx/>
                <a:latin typeface="Cambria" panose="02040503050406030204" pitchFamily="18" charset="0"/>
                <a:ea typeface="+mn-ea"/>
                <a:cs typeface="+mn-cs"/>
              </a:rPr>
              <a:t>terpinene</a:t>
            </a:r>
            <a:r>
              <a:rPr kumimoji="0" lang="it-IT" sz="26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 (</a:t>
            </a:r>
            <a:r>
              <a:rPr kumimoji="0" lang="it-IT" sz="2600" b="1"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3</a:t>
            </a:r>
            <a:r>
              <a:rPr kumimoji="0" lang="it-IT" sz="26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 5.3±3.3 %), limonene (</a:t>
            </a:r>
            <a:r>
              <a:rPr kumimoji="0" lang="it-IT" sz="2600" b="1"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4</a:t>
            </a:r>
            <a:r>
              <a:rPr kumimoji="0" lang="it-IT" sz="26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 5.9±2.8 %), sabinene (</a:t>
            </a:r>
            <a:r>
              <a:rPr kumimoji="0" lang="it-IT" sz="2600" b="1"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5</a:t>
            </a:r>
            <a:r>
              <a:rPr kumimoji="0" lang="it-IT" sz="26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 16.4±4.8 %), -</a:t>
            </a:r>
            <a:r>
              <a:rPr kumimoji="0" lang="it-IT" sz="2600" b="0" i="0" u="none" strike="noStrike" kern="1200" cap="none" spc="0" normalizeH="0" baseline="0" noProof="0" dirty="0" err="1">
                <a:ln>
                  <a:noFill/>
                </a:ln>
                <a:solidFill>
                  <a:srgbClr val="C00000"/>
                </a:solidFill>
                <a:effectLst/>
                <a:uLnTx/>
                <a:uFillTx/>
                <a:latin typeface="Cambria" panose="02040503050406030204" pitchFamily="18" charset="0"/>
                <a:ea typeface="+mn-ea"/>
                <a:cs typeface="+mn-cs"/>
              </a:rPr>
              <a:t>terpineol</a:t>
            </a:r>
            <a:r>
              <a:rPr kumimoji="0" lang="it-IT" sz="26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 (</a:t>
            </a:r>
            <a:r>
              <a:rPr kumimoji="0" lang="it-IT" sz="2600" b="1"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6</a:t>
            </a:r>
            <a:r>
              <a:rPr kumimoji="0" lang="it-IT" sz="26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 2.4±2.2 %), -</a:t>
            </a:r>
            <a:r>
              <a:rPr kumimoji="0" lang="it-IT" sz="2600" b="0" i="0" u="none" strike="noStrike" kern="1200" cap="none" spc="0" normalizeH="0" baseline="0" noProof="0" dirty="0" err="1">
                <a:ln>
                  <a:noFill/>
                </a:ln>
                <a:solidFill>
                  <a:srgbClr val="C00000"/>
                </a:solidFill>
                <a:effectLst/>
                <a:uLnTx/>
                <a:uFillTx/>
                <a:latin typeface="Cambria" panose="02040503050406030204" pitchFamily="18" charset="0"/>
                <a:ea typeface="+mn-ea"/>
                <a:cs typeface="+mn-cs"/>
              </a:rPr>
              <a:t>terpinene</a:t>
            </a:r>
            <a:r>
              <a:rPr kumimoji="0" lang="it-IT" sz="26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 (</a:t>
            </a:r>
            <a:r>
              <a:rPr kumimoji="0" lang="it-IT" sz="2600" b="1"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7</a:t>
            </a:r>
            <a:r>
              <a:rPr kumimoji="0" lang="it-IT" sz="26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 4.4±3.7 %), and -pinene (</a:t>
            </a:r>
            <a:r>
              <a:rPr kumimoji="0" lang="it-IT" sz="2600" b="1"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8</a:t>
            </a:r>
            <a:r>
              <a:rPr kumimoji="0" lang="it-IT" sz="26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 5.2±3.0 %); and the </a:t>
            </a:r>
            <a:r>
              <a:rPr kumimoji="0" lang="it-IT" sz="2600" b="0" i="0" u="none" strike="noStrike" kern="1200" cap="none" spc="0" normalizeH="0" baseline="0" noProof="0" dirty="0" err="1">
                <a:ln>
                  <a:noFill/>
                </a:ln>
                <a:solidFill>
                  <a:srgbClr val="C00000"/>
                </a:solidFill>
                <a:effectLst/>
                <a:uLnTx/>
                <a:uFillTx/>
                <a:latin typeface="Cambria" panose="02040503050406030204" pitchFamily="18" charset="0"/>
                <a:ea typeface="+mn-ea"/>
                <a:cs typeface="+mn-cs"/>
              </a:rPr>
              <a:t>phenylpropanoids</a:t>
            </a:r>
            <a:r>
              <a:rPr kumimoji="0" lang="it-IT" sz="26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 </a:t>
            </a:r>
            <a:r>
              <a:rPr kumimoji="0" lang="it-IT" sz="2600" b="0" i="0" u="none" strike="noStrike" kern="1200" cap="none" spc="0" normalizeH="0" baseline="0" noProof="0" dirty="0" err="1">
                <a:ln>
                  <a:noFill/>
                </a:ln>
                <a:solidFill>
                  <a:srgbClr val="C00000"/>
                </a:solidFill>
                <a:effectLst/>
                <a:uLnTx/>
                <a:uFillTx/>
                <a:latin typeface="Cambria" panose="02040503050406030204" pitchFamily="18" charset="0"/>
                <a:ea typeface="+mn-ea"/>
                <a:cs typeface="+mn-cs"/>
              </a:rPr>
              <a:t>myristicin</a:t>
            </a:r>
            <a:r>
              <a:rPr kumimoji="0" lang="it-IT" sz="26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 (</a:t>
            </a:r>
            <a:r>
              <a:rPr kumimoji="0" lang="it-IT" sz="2600" b="1"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9</a:t>
            </a:r>
            <a:r>
              <a:rPr kumimoji="0" lang="it-IT" sz="26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 12.4±11.7 %), </a:t>
            </a:r>
            <a:r>
              <a:rPr kumimoji="0" lang="it-IT" sz="2600" b="0" i="0" u="none" strike="noStrike" kern="1200" cap="none" spc="0" normalizeH="0" baseline="0" noProof="0" dirty="0" err="1">
                <a:ln>
                  <a:noFill/>
                </a:ln>
                <a:solidFill>
                  <a:srgbClr val="C00000"/>
                </a:solidFill>
                <a:effectLst/>
                <a:uLnTx/>
                <a:uFillTx/>
                <a:latin typeface="Cambria" panose="02040503050406030204" pitchFamily="18" charset="0"/>
                <a:ea typeface="+mn-ea"/>
                <a:cs typeface="+mn-cs"/>
              </a:rPr>
              <a:t>elemicin</a:t>
            </a:r>
            <a:r>
              <a:rPr kumimoji="0" lang="it-IT" sz="26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 (</a:t>
            </a:r>
            <a:r>
              <a:rPr kumimoji="0" lang="it-IT" sz="2600" b="1"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10</a:t>
            </a:r>
            <a:r>
              <a:rPr kumimoji="0" lang="it-IT" sz="26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 1.9±1.7 %), </a:t>
            </a:r>
            <a:r>
              <a:rPr kumimoji="0" lang="it-IT" sz="2600" b="0" i="0" u="none" strike="noStrike" kern="1200" cap="none" spc="0" normalizeH="0" baseline="0" noProof="0" dirty="0" err="1">
                <a:ln>
                  <a:noFill/>
                </a:ln>
                <a:solidFill>
                  <a:srgbClr val="C00000"/>
                </a:solidFill>
                <a:effectLst/>
                <a:uLnTx/>
                <a:uFillTx/>
                <a:latin typeface="Cambria" panose="02040503050406030204" pitchFamily="18" charset="0"/>
                <a:ea typeface="+mn-ea"/>
                <a:cs typeface="+mn-cs"/>
              </a:rPr>
              <a:t>methyleugenol</a:t>
            </a:r>
            <a:r>
              <a:rPr kumimoji="0" lang="it-IT" sz="26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 (</a:t>
            </a:r>
            <a:r>
              <a:rPr kumimoji="0" lang="it-IT" sz="2600" b="1"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11</a:t>
            </a:r>
            <a:r>
              <a:rPr kumimoji="0" lang="it-IT" sz="26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 3.8±7.2 %), </a:t>
            </a:r>
            <a:r>
              <a:rPr kumimoji="0" lang="it-IT" sz="2600" b="0" i="0" u="none" strike="noStrike" kern="1200" cap="none" spc="0" normalizeH="0" baseline="0" noProof="0" dirty="0" err="1">
                <a:ln>
                  <a:noFill/>
                </a:ln>
                <a:solidFill>
                  <a:srgbClr val="C00000"/>
                </a:solidFill>
                <a:effectLst/>
                <a:uLnTx/>
                <a:uFillTx/>
                <a:latin typeface="Cambria" panose="02040503050406030204" pitchFamily="18" charset="0"/>
                <a:ea typeface="+mn-ea"/>
                <a:cs typeface="+mn-cs"/>
              </a:rPr>
              <a:t>safrole</a:t>
            </a:r>
            <a:r>
              <a:rPr kumimoji="0" lang="it-IT" sz="26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 (</a:t>
            </a:r>
            <a:r>
              <a:rPr kumimoji="0" lang="it-IT" sz="2600" b="1"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12</a:t>
            </a:r>
            <a:r>
              <a:rPr kumimoji="0" lang="it-IT" sz="26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 2.6±1.9 %), </a:t>
            </a:r>
            <a:r>
              <a:rPr kumimoji="0" lang="it-IT" sz="2600" b="0" i="0" u="none" strike="noStrike" kern="1200" cap="none" spc="0" normalizeH="0" baseline="0" noProof="0" dirty="0" err="1">
                <a:ln>
                  <a:noFill/>
                </a:ln>
                <a:solidFill>
                  <a:srgbClr val="C00000"/>
                </a:solidFill>
                <a:effectLst/>
                <a:uLnTx/>
                <a:uFillTx/>
                <a:latin typeface="Cambria" panose="02040503050406030204" pitchFamily="18" charset="0"/>
                <a:ea typeface="+mn-ea"/>
                <a:cs typeface="+mn-cs"/>
              </a:rPr>
              <a:t>eugenol</a:t>
            </a:r>
            <a:r>
              <a:rPr kumimoji="0" lang="it-IT" sz="26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 (</a:t>
            </a:r>
            <a:r>
              <a:rPr kumimoji="0" lang="it-IT" sz="2600" b="1"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13</a:t>
            </a:r>
            <a:r>
              <a:rPr kumimoji="0" lang="it-IT" sz="26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 6.8±11.4 %), and </a:t>
            </a:r>
            <a:r>
              <a:rPr kumimoji="0" lang="it-IT" sz="2600" b="0" i="0" u="none" strike="noStrike" kern="1200" cap="none" spc="0" normalizeH="0" baseline="0" noProof="0" dirty="0" err="1">
                <a:ln>
                  <a:noFill/>
                </a:ln>
                <a:solidFill>
                  <a:srgbClr val="C00000"/>
                </a:solidFill>
                <a:effectLst/>
                <a:uLnTx/>
                <a:uFillTx/>
                <a:latin typeface="Cambria" panose="02040503050406030204" pitchFamily="18" charset="0"/>
                <a:ea typeface="+mn-ea"/>
                <a:cs typeface="+mn-cs"/>
              </a:rPr>
              <a:t>methylisoeugenol</a:t>
            </a:r>
            <a:r>
              <a:rPr kumimoji="0" lang="it-IT" sz="26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 (</a:t>
            </a:r>
            <a:r>
              <a:rPr kumimoji="0" lang="it-IT" sz="2600" b="1"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14</a:t>
            </a:r>
            <a:r>
              <a:rPr kumimoji="0" lang="it-IT" sz="26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 5.7±9.6 %) </a:t>
            </a:r>
            <a:r>
              <a:rPr kumimoji="0" lang="it-IT" sz="2600" b="0" i="0" u="none" strike="noStrike" kern="1200" cap="none" spc="0" normalizeH="0" baseline="0" noProof="0" dirty="0" err="1">
                <a:ln>
                  <a:noFill/>
                </a:ln>
                <a:solidFill>
                  <a:srgbClr val="C00000"/>
                </a:solidFill>
                <a:effectLst/>
                <a:uLnTx/>
                <a:uFillTx/>
                <a:latin typeface="Cambria" panose="02040503050406030204" pitchFamily="18" charset="0"/>
                <a:ea typeface="+mn-ea"/>
                <a:cs typeface="+mn-cs"/>
              </a:rPr>
              <a:t>were</a:t>
            </a:r>
            <a:r>
              <a:rPr kumimoji="0" lang="it-IT" sz="26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 the </a:t>
            </a:r>
            <a:r>
              <a:rPr kumimoji="0" lang="it-IT" sz="2600" b="0" i="0" u="none" strike="noStrike" kern="1200" cap="none" spc="0" normalizeH="0" baseline="0" noProof="0" dirty="0" err="1">
                <a:ln>
                  <a:noFill/>
                </a:ln>
                <a:solidFill>
                  <a:srgbClr val="C00000"/>
                </a:solidFill>
                <a:effectLst/>
                <a:uLnTx/>
                <a:uFillTx/>
                <a:latin typeface="Cambria" panose="02040503050406030204" pitchFamily="18" charset="0"/>
                <a:ea typeface="+mn-ea"/>
                <a:cs typeface="+mn-cs"/>
              </a:rPr>
              <a:t>most</a:t>
            </a:r>
            <a:r>
              <a:rPr kumimoji="0" lang="it-IT" sz="26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 </a:t>
            </a:r>
            <a:r>
              <a:rPr kumimoji="0" lang="it-IT" sz="2600" b="0" i="0" u="none" strike="noStrike" kern="1200" cap="none" spc="0" normalizeH="0" baseline="0" noProof="0" dirty="0" err="1">
                <a:ln>
                  <a:noFill/>
                </a:ln>
                <a:solidFill>
                  <a:srgbClr val="C00000"/>
                </a:solidFill>
                <a:effectLst/>
                <a:uLnTx/>
                <a:uFillTx/>
                <a:latin typeface="Cambria" panose="02040503050406030204" pitchFamily="18" charset="0"/>
                <a:ea typeface="+mn-ea"/>
                <a:cs typeface="+mn-cs"/>
              </a:rPr>
              <a:t>detected</a:t>
            </a:r>
            <a:r>
              <a:rPr kumimoji="0" lang="it-IT" sz="26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 </a:t>
            </a:r>
            <a:r>
              <a:rPr kumimoji="0" lang="it-IT" sz="2600" b="0" i="0" u="none" strike="noStrike" kern="1200" cap="none" spc="0" normalizeH="0" baseline="0" noProof="0" dirty="0" err="1">
                <a:ln>
                  <a:noFill/>
                </a:ln>
                <a:solidFill>
                  <a:srgbClr val="C00000"/>
                </a:solidFill>
                <a:effectLst/>
                <a:uLnTx/>
                <a:uFillTx/>
                <a:latin typeface="Cambria" panose="02040503050406030204" pitchFamily="18" charset="0"/>
                <a:ea typeface="+mn-ea"/>
                <a:cs typeface="+mn-cs"/>
              </a:rPr>
              <a:t>constituents</a:t>
            </a:r>
            <a:r>
              <a:rPr kumimoji="0" lang="it-IT" sz="26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 in the </a:t>
            </a:r>
            <a:r>
              <a:rPr kumimoji="0" lang="it-IT" sz="2600" b="0" i="0" u="none" strike="noStrike" kern="1200" cap="none" spc="0" normalizeH="0" baseline="0" noProof="0" dirty="0" err="1">
                <a:ln>
                  <a:noFill/>
                </a:ln>
                <a:solidFill>
                  <a:srgbClr val="C00000"/>
                </a:solidFill>
                <a:effectLst/>
                <a:uLnTx/>
                <a:uFillTx/>
                <a:latin typeface="Cambria" panose="02040503050406030204" pitchFamily="18" charset="0"/>
                <a:ea typeface="+mn-ea"/>
                <a:cs typeface="+mn-cs"/>
              </a:rPr>
              <a:t>five</a:t>
            </a:r>
            <a:r>
              <a:rPr kumimoji="0" lang="it-IT" sz="26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 </a:t>
            </a:r>
            <a:r>
              <a:rPr kumimoji="0" lang="it-IT" sz="2600" b="0" i="0" u="none" strike="noStrike" kern="1200" cap="none" spc="0" normalizeH="0" baseline="0" noProof="0" dirty="0" err="1">
                <a:ln>
                  <a:noFill/>
                </a:ln>
                <a:solidFill>
                  <a:srgbClr val="C00000"/>
                </a:solidFill>
                <a:effectLst/>
                <a:uLnTx/>
                <a:uFillTx/>
                <a:latin typeface="Cambria" panose="02040503050406030204" pitchFamily="18" charset="0"/>
                <a:ea typeface="+mn-ea"/>
                <a:cs typeface="+mn-cs"/>
              </a:rPr>
              <a:t>reported</a:t>
            </a:r>
            <a:r>
              <a:rPr kumimoji="0" lang="it-IT" sz="26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 samples.</a:t>
            </a:r>
            <a:endParaRPr lang="it-IT" dirty="0">
              <a:solidFill>
                <a:srgbClr val="C00000"/>
              </a:solidFill>
            </a:endParaRPr>
          </a:p>
        </p:txBody>
      </p:sp>
    </p:spTree>
    <p:extLst>
      <p:ext uri="{BB962C8B-B14F-4D97-AF65-F5344CB8AC3E}">
        <p14:creationId xmlns:p14="http://schemas.microsoft.com/office/powerpoint/2010/main" val="9872852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9FD588B-C243-5323-D46B-D138FA8469F5}"/>
              </a:ext>
            </a:extLst>
          </p:cNvPr>
          <p:cNvSpPr>
            <a:spLocks noGrp="1"/>
          </p:cNvSpPr>
          <p:nvPr>
            <p:ph type="title"/>
          </p:nvPr>
        </p:nvSpPr>
        <p:spPr>
          <a:xfrm>
            <a:off x="838200" y="2621764"/>
            <a:ext cx="10515600" cy="1325563"/>
          </a:xfrm>
        </p:spPr>
        <p:txBody>
          <a:bodyPr>
            <a:noAutofit/>
          </a:bodyPr>
          <a:lstStyle/>
          <a:p>
            <a:pPr algn="ctr"/>
            <a:r>
              <a:rPr lang="it-IT" sz="7200" dirty="0">
                <a:solidFill>
                  <a:srgbClr val="C00000"/>
                </a:solidFill>
                <a:latin typeface="Cambria" panose="02040503050406030204" pitchFamily="18" charset="0"/>
                <a:ea typeface="Cambria" panose="02040503050406030204" pitchFamily="18" charset="0"/>
              </a:rPr>
              <a:t>Cultura, storia, chimica, fisica, emozioni in un piatto di risotto</a:t>
            </a:r>
          </a:p>
        </p:txBody>
      </p:sp>
    </p:spTree>
    <p:extLst>
      <p:ext uri="{BB962C8B-B14F-4D97-AF65-F5344CB8AC3E}">
        <p14:creationId xmlns:p14="http://schemas.microsoft.com/office/powerpoint/2010/main" val="866041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209BE0-BF77-8834-9A31-74433CC847B9}"/>
              </a:ext>
            </a:extLst>
          </p:cNvPr>
          <p:cNvSpPr>
            <a:spLocks noGrp="1"/>
          </p:cNvSpPr>
          <p:nvPr>
            <p:ph type="title"/>
          </p:nvPr>
        </p:nvSpPr>
        <p:spPr>
          <a:xfrm>
            <a:off x="838200" y="365125"/>
            <a:ext cx="10515600" cy="5414890"/>
          </a:xfrm>
        </p:spPr>
        <p:txBody>
          <a:bodyPr>
            <a:normAutofit/>
          </a:bodyPr>
          <a:lstStyle/>
          <a:p>
            <a:pPr algn="ctr"/>
            <a:r>
              <a:rPr lang="it-IT" sz="9600" dirty="0" err="1">
                <a:solidFill>
                  <a:srgbClr val="C00000"/>
                </a:solidFill>
                <a:latin typeface="Cambria" panose="02040503050406030204" pitchFamily="18" charset="0"/>
                <a:ea typeface="Cambria" panose="02040503050406030204" pitchFamily="18" charset="0"/>
              </a:rPr>
              <a:t>Der</a:t>
            </a:r>
            <a:r>
              <a:rPr lang="it-IT" sz="9600" dirty="0">
                <a:solidFill>
                  <a:srgbClr val="C00000"/>
                </a:solidFill>
                <a:latin typeface="Cambria" panose="02040503050406030204" pitchFamily="18" charset="0"/>
                <a:ea typeface="Cambria" panose="02040503050406030204" pitchFamily="18" charset="0"/>
              </a:rPr>
              <a:t> </a:t>
            </a:r>
            <a:r>
              <a:rPr lang="it-IT" sz="9600" dirty="0" err="1">
                <a:solidFill>
                  <a:srgbClr val="C00000"/>
                </a:solidFill>
                <a:latin typeface="Cambria" panose="02040503050406030204" pitchFamily="18" charset="0"/>
                <a:ea typeface="Cambria" panose="02040503050406030204" pitchFamily="18" charset="0"/>
              </a:rPr>
              <a:t>krumme</a:t>
            </a:r>
            <a:r>
              <a:rPr lang="it-IT" sz="9600" dirty="0">
                <a:solidFill>
                  <a:srgbClr val="C00000"/>
                </a:solidFill>
                <a:latin typeface="Cambria" panose="02040503050406030204" pitchFamily="18" charset="0"/>
                <a:ea typeface="Cambria" panose="02040503050406030204" pitchFamily="18" charset="0"/>
              </a:rPr>
              <a:t> </a:t>
            </a:r>
            <a:r>
              <a:rPr lang="it-IT" sz="9600" dirty="0" err="1">
                <a:solidFill>
                  <a:srgbClr val="C00000"/>
                </a:solidFill>
                <a:latin typeface="Cambria" panose="02040503050406030204" pitchFamily="18" charset="0"/>
                <a:ea typeface="Cambria" panose="02040503050406030204" pitchFamily="18" charset="0"/>
              </a:rPr>
              <a:t>Teufel</a:t>
            </a:r>
            <a:endParaRPr lang="it-IT" sz="9600" dirty="0">
              <a:solidFill>
                <a:srgbClr val="C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42915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C78D662-FC29-E35D-64E2-8D610AEC3EDE}"/>
              </a:ext>
            </a:extLst>
          </p:cNvPr>
          <p:cNvSpPr>
            <a:spLocks noGrp="1"/>
          </p:cNvSpPr>
          <p:nvPr>
            <p:ph type="title"/>
          </p:nvPr>
        </p:nvSpPr>
        <p:spPr>
          <a:xfrm>
            <a:off x="737532" y="2177147"/>
            <a:ext cx="10515600" cy="1325563"/>
          </a:xfrm>
        </p:spPr>
        <p:txBody>
          <a:bodyPr>
            <a:noAutofit/>
          </a:bodyPr>
          <a:lstStyle/>
          <a:p>
            <a:pPr algn="ctr"/>
            <a:r>
              <a:rPr lang="it-IT" sz="9600" dirty="0">
                <a:solidFill>
                  <a:srgbClr val="C00000"/>
                </a:solidFill>
                <a:latin typeface="Cambria" panose="02040503050406030204" pitchFamily="18" charset="0"/>
                <a:ea typeface="Cambria" panose="02040503050406030204" pitchFamily="18" charset="0"/>
              </a:rPr>
              <a:t>Il diavolo zoppo</a:t>
            </a:r>
          </a:p>
        </p:txBody>
      </p:sp>
    </p:spTree>
    <p:extLst>
      <p:ext uri="{BB962C8B-B14F-4D97-AF65-F5344CB8AC3E}">
        <p14:creationId xmlns:p14="http://schemas.microsoft.com/office/powerpoint/2010/main" val="3090989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9253333-DDEB-CDCA-6C11-E7A40BFC6673}"/>
              </a:ext>
            </a:extLst>
          </p:cNvPr>
          <p:cNvSpPr>
            <a:spLocks noGrp="1"/>
          </p:cNvSpPr>
          <p:nvPr>
            <p:ph type="title"/>
          </p:nvPr>
        </p:nvSpPr>
        <p:spPr>
          <a:xfrm>
            <a:off x="0" y="1031846"/>
            <a:ext cx="12192000" cy="4404220"/>
          </a:xfrm>
        </p:spPr>
        <p:txBody>
          <a:bodyPr>
            <a:noAutofit/>
          </a:bodyPr>
          <a:lstStyle/>
          <a:p>
            <a:pPr algn="ctr"/>
            <a:r>
              <a:rPr lang="it-IT" sz="7200" dirty="0">
                <a:solidFill>
                  <a:srgbClr val="C00000"/>
                </a:solidFill>
                <a:latin typeface="Cambria" panose="02040503050406030204" pitchFamily="18" charset="0"/>
                <a:ea typeface="Cambria" panose="02040503050406030204" pitchFamily="18" charset="0"/>
              </a:rPr>
              <a:t>Peggiorativo scaramantico</a:t>
            </a:r>
          </a:p>
        </p:txBody>
      </p:sp>
    </p:spTree>
    <p:extLst>
      <p:ext uri="{BB962C8B-B14F-4D97-AF65-F5344CB8AC3E}">
        <p14:creationId xmlns:p14="http://schemas.microsoft.com/office/powerpoint/2010/main" val="2693524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La Grande Sfinge di Giza è un'opera solo in parte umana - Fisica e  Matematica - Ansa.it">
            <a:extLst>
              <a:ext uri="{FF2B5EF4-FFF2-40B4-BE49-F238E27FC236}">
                <a16:creationId xmlns:a16="http://schemas.microsoft.com/office/drawing/2014/main" id="{54CC33C3-EC20-047F-C604-821FA7DB82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7928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undefined">
            <a:extLst>
              <a:ext uri="{FF2B5EF4-FFF2-40B4-BE49-F238E27FC236}">
                <a16:creationId xmlns:a16="http://schemas.microsoft.com/office/drawing/2014/main" id="{8544E48B-5A10-1B7E-44CA-BFE20940E55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8024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hioggia – Mappa">
            <a:extLst>
              <a:ext uri="{FF2B5EF4-FFF2-40B4-BE49-F238E27FC236}">
                <a16:creationId xmlns:a16="http://schemas.microsoft.com/office/drawing/2014/main" id="{ECEF3680-1410-33B6-D387-62BBAEA6AC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6" y="209550"/>
            <a:ext cx="12106274" cy="6276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8256298"/>
      </p:ext>
    </p:extLst>
  </p:cSld>
  <p:clrMapOvr>
    <a:masterClrMapping/>
  </p:clrMapOvr>
</p:sld>
</file>

<file path=ppt/theme/theme1.xml><?xml version="1.0" encoding="utf-8"?>
<a:theme xmlns:a="http://schemas.openxmlformats.org/drawingml/2006/main" name="Office 2013 - Tema 2022">
  <a:themeElements>
    <a:clrScheme name="Office 2013 - Tema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Tema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Tema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F46216B-77A9-411A-B9D3-5023FCB70208}"/>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F630A2AE4DF3E74896DA04F158A3F747" ma:contentTypeVersion="3" ma:contentTypeDescription="Creare un nuovo documento." ma:contentTypeScope="" ma:versionID="bc5fb83ac40bb5af29b0ef659976ab9d">
  <xsd:schema xmlns:xsd="http://www.w3.org/2001/XMLSchema" xmlns:xs="http://www.w3.org/2001/XMLSchema" xmlns:p="http://schemas.microsoft.com/office/2006/metadata/properties" xmlns:ns3="ddc6f1da-edfc-459e-8b20-e808f1708da1" targetNamespace="http://schemas.microsoft.com/office/2006/metadata/properties" ma:root="true" ma:fieldsID="412516b949fc3307f30b029b88025ab3" ns3:_="">
    <xsd:import namespace="ddc6f1da-edfc-459e-8b20-e808f1708da1"/>
    <xsd:element name="properties">
      <xsd:complexType>
        <xsd:sequence>
          <xsd:element name="documentManagement">
            <xsd:complexType>
              <xsd:all>
                <xsd:element ref="ns3:MediaServiceMetadata" minOccurs="0"/>
                <xsd:element ref="ns3:MediaServiceFastMetadata"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c6f1da-edfc-459e-8b20-e808f1708da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A4B2ABE-C113-4BFF-A04B-44A01B6AD569}">
  <ds:schemaRefs>
    <ds:schemaRef ds:uri="http://schemas.microsoft.com/sharepoint/v3/contenttype/forms"/>
  </ds:schemaRefs>
</ds:datastoreItem>
</file>

<file path=customXml/itemProps2.xml><?xml version="1.0" encoding="utf-8"?>
<ds:datastoreItem xmlns:ds="http://schemas.openxmlformats.org/officeDocument/2006/customXml" ds:itemID="{6B1CF563-C042-49E4-B9D9-B15CFAA45288}">
  <ds:schemaRefs>
    <ds:schemaRef ds:uri="http://purl.org/dc/dcmitype/"/>
    <ds:schemaRef ds:uri="http://schemas.microsoft.com/office/2006/metadata/properties"/>
    <ds:schemaRef ds:uri="http://schemas.microsoft.com/office/infopath/2007/PartnerControls"/>
    <ds:schemaRef ds:uri="http://purl.org/dc/elements/1.1/"/>
    <ds:schemaRef ds:uri="http://schemas.microsoft.com/office/2006/documentManagement/types"/>
    <ds:schemaRef ds:uri="http://purl.org/dc/terms/"/>
    <ds:schemaRef ds:uri="http://schemas.openxmlformats.org/package/2006/metadata/core-properties"/>
    <ds:schemaRef ds:uri="ddc6f1da-edfc-459e-8b20-e808f1708da1"/>
    <ds:schemaRef ds:uri="http://www.w3.org/XML/1998/namespace"/>
  </ds:schemaRefs>
</ds:datastoreItem>
</file>

<file path=customXml/itemProps3.xml><?xml version="1.0" encoding="utf-8"?>
<ds:datastoreItem xmlns:ds="http://schemas.openxmlformats.org/officeDocument/2006/customXml" ds:itemID="{A4254930-B981-43CE-9132-6A0802A17E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c6f1da-edfc-459e-8b20-e808f1708d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248</TotalTime>
  <Words>1070</Words>
  <Application>Microsoft Macintosh PowerPoint</Application>
  <PresentationFormat>Widescreen</PresentationFormat>
  <Paragraphs>28</Paragraphs>
  <Slides>37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Arial</vt:lpstr>
      <vt:lpstr>Calibri</vt:lpstr>
      <vt:lpstr>Calibri Light</vt:lpstr>
      <vt:lpstr>Cambria</vt:lpstr>
      <vt:lpstr>Georgia Pro</vt:lpstr>
      <vt:lpstr>Google Sans</vt:lpstr>
      <vt:lpstr>Trebuchet MS</vt:lpstr>
      <vt:lpstr>Office 2013 - Tema 2022</vt:lpstr>
      <vt:lpstr>PowerPoint Presentation</vt:lpstr>
      <vt:lpstr>Il diavolo zoppo e i suoi tiri mancini.</vt:lpstr>
      <vt:lpstr>Le diable boiteaux</vt:lpstr>
      <vt:lpstr>Der krumme Teufel</vt:lpstr>
      <vt:lpstr>Il diavolo zoppo</vt:lpstr>
      <vt:lpstr>Peggiorativo scaramantico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Passo falciante o elicopode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Dal risotto senza riso al risotto senza cipolla</vt:lpstr>
      <vt:lpstr>Chemical diversity and pharmacological significance of the secondary metabolites of nutmeg (Myristica fragrans) </vt:lpstr>
      <vt:lpstr>Cultura, storia, chimica, fisica, emozioni in un piatto di risotto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semprini</dc:creator>
  <cp:lastModifiedBy>martina malnati</cp:lastModifiedBy>
  <cp:revision>4</cp:revision>
  <dcterms:created xsi:type="dcterms:W3CDTF">2024-02-13T16:07:23Z</dcterms:created>
  <dcterms:modified xsi:type="dcterms:W3CDTF">2024-02-21T11:23:56Z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0x010100F630A2AE4DF3E74896DA04F158A3F747</vt:lpwstr>
  </property>
</Properties>
</file>