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89" r:id="rId2"/>
    <p:sldId id="295" r:id="rId3"/>
    <p:sldId id="296" r:id="rId4"/>
    <p:sldId id="297" r:id="rId5"/>
    <p:sldId id="298" r:id="rId6"/>
    <p:sldId id="299" r:id="rId7"/>
    <p:sldId id="300" r:id="rId8"/>
    <p:sldId id="290" r:id="rId9"/>
    <p:sldId id="301" r:id="rId10"/>
    <p:sldId id="308" r:id="rId11"/>
    <p:sldId id="309" r:id="rId12"/>
    <p:sldId id="302" r:id="rId13"/>
    <p:sldId id="303" r:id="rId14"/>
    <p:sldId id="304" r:id="rId15"/>
    <p:sldId id="305" r:id="rId16"/>
    <p:sldId id="306" r:id="rId17"/>
    <p:sldId id="307"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1B2DF-55DE-4B93-8D0E-54531BC81C46}" type="datetimeFigureOut">
              <a:rPr lang="it-IT" smtClean="0"/>
              <a:t>22/02/2023</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74C89-01F8-40C0-8D15-56EFC1F89A3D}" type="slidenum">
              <a:rPr lang="it-IT" smtClean="0"/>
              <a:t>‹N›</a:t>
            </a:fld>
            <a:endParaRPr lang="it-IT" dirty="0"/>
          </a:p>
        </p:txBody>
      </p:sp>
    </p:spTree>
    <p:extLst>
      <p:ext uri="{BB962C8B-B14F-4D97-AF65-F5344CB8AC3E}">
        <p14:creationId xmlns:p14="http://schemas.microsoft.com/office/powerpoint/2010/main" val="1225556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B25F94D-7791-4A87-A624-5506192940C0}" type="datetimeFigureOut">
              <a:rPr lang="it-IT" smtClean="0"/>
              <a:t>22/02/2023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2862332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25F94D-7791-4A87-A624-5506192940C0}" type="datetimeFigureOut">
              <a:rPr lang="it-IT" smtClean="0"/>
              <a:t>22/02/2023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2418048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25F94D-7791-4A87-A624-5506192940C0}" type="datetimeFigureOut">
              <a:rPr lang="it-IT" smtClean="0"/>
              <a:t>22/02/2023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74505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25F94D-7791-4A87-A624-5506192940C0}" type="datetimeFigureOut">
              <a:rPr lang="it-IT" smtClean="0"/>
              <a:t>22/02/2023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2796940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FB25F94D-7791-4A87-A624-5506192940C0}" type="datetimeFigureOut">
              <a:rPr lang="it-IT" smtClean="0"/>
              <a:t>22/02/2023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901016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B25F94D-7791-4A87-A624-5506192940C0}" type="datetimeFigureOut">
              <a:rPr lang="it-IT" smtClean="0"/>
              <a:t>22/02/2023</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200967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B25F94D-7791-4A87-A624-5506192940C0}" type="datetimeFigureOut">
              <a:rPr lang="it-IT" smtClean="0"/>
              <a:t>22/02/2023</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429162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FB25F94D-7791-4A87-A624-5506192940C0}" type="datetimeFigureOut">
              <a:rPr lang="it-IT" smtClean="0"/>
              <a:t>22/02/2023</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313847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B25F94D-7791-4A87-A624-5506192940C0}" type="datetimeFigureOut">
              <a:rPr lang="it-IT" smtClean="0"/>
              <a:t>22/02/2023</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2815531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B25F94D-7791-4A87-A624-5506192940C0}" type="datetimeFigureOut">
              <a:rPr lang="it-IT" smtClean="0"/>
              <a:t>22/02/2023</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22261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B25F94D-7791-4A87-A624-5506192940C0}" type="datetimeFigureOut">
              <a:rPr lang="it-IT" smtClean="0"/>
              <a:t>22/02/2023</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43526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25F94D-7791-4A87-A624-5506192940C0}" type="datetimeFigureOut">
              <a:rPr lang="it-IT" smtClean="0"/>
              <a:t>22/02/2023</a:t>
            </a:fld>
            <a:endParaRPr lang="it-IT"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BFDA0-5866-4375-B5E5-AB63B90E9703}" type="slidenum">
              <a:rPr lang="it-IT" smtClean="0"/>
              <a:t>‹N›</a:t>
            </a:fld>
            <a:endParaRPr lang="it-IT" dirty="0"/>
          </a:p>
        </p:txBody>
      </p:sp>
    </p:spTree>
    <p:extLst>
      <p:ext uri="{BB962C8B-B14F-4D97-AF65-F5344CB8AC3E}">
        <p14:creationId xmlns:p14="http://schemas.microsoft.com/office/powerpoint/2010/main" val="938682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58761" y="604007"/>
            <a:ext cx="10874477" cy="2533476"/>
          </a:xfrm>
        </p:spPr>
        <p:txBody>
          <a:bodyPr>
            <a:normAutofit fontScale="90000"/>
          </a:bodyPr>
          <a:lstStyle/>
          <a:p>
            <a:r>
              <a:rPr lang="it-IT" dirty="0">
                <a:solidFill>
                  <a:srgbClr val="C00000"/>
                </a:solidFill>
                <a:latin typeface="Arial" panose="020B0604020202020204" pitchFamily="34" charset="0"/>
                <a:cs typeface="Arial" panose="020B0604020202020204" pitchFamily="34" charset="0"/>
              </a:rPr>
              <a:t>Der froschkönig </a:t>
            </a:r>
            <a:br>
              <a:rPr lang="it-IT" dirty="0">
                <a:solidFill>
                  <a:srgbClr val="C00000"/>
                </a:solidFill>
                <a:latin typeface="Arial" panose="020B0604020202020204" pitchFamily="34" charset="0"/>
                <a:cs typeface="Arial" panose="020B0604020202020204" pitchFamily="34" charset="0"/>
              </a:rPr>
            </a:br>
            <a:r>
              <a:rPr lang="it-IT" dirty="0">
                <a:solidFill>
                  <a:srgbClr val="C00000"/>
                </a:solidFill>
                <a:latin typeface="Arial" panose="020B0604020202020204" pitchFamily="34" charset="0"/>
                <a:cs typeface="Arial" panose="020B0604020202020204" pitchFamily="34" charset="0"/>
              </a:rPr>
              <a:t>La gloria indiscussa della coda di rospo</a:t>
            </a:r>
          </a:p>
        </p:txBody>
      </p:sp>
      <p:sp>
        <p:nvSpPr>
          <p:cNvPr id="3" name="Sottotitolo 2"/>
          <p:cNvSpPr>
            <a:spLocks noGrp="1"/>
          </p:cNvSpPr>
          <p:nvPr>
            <p:ph type="subTitle" idx="1"/>
          </p:nvPr>
        </p:nvSpPr>
        <p:spPr>
          <a:xfrm>
            <a:off x="1002889" y="4146961"/>
            <a:ext cx="10068232" cy="1655762"/>
          </a:xfrm>
        </p:spPr>
        <p:txBody>
          <a:bodyPr>
            <a:normAutofit/>
          </a:bodyPr>
          <a:lstStyle/>
          <a:p>
            <a:r>
              <a:rPr lang="it-IT" sz="2200" dirty="0">
                <a:solidFill>
                  <a:srgbClr val="C00000"/>
                </a:solidFill>
                <a:latin typeface="Arial" panose="020B0604020202020204" pitchFamily="34" charset="0"/>
                <a:cs typeface="Arial" panose="020B0604020202020204" pitchFamily="34" charset="0"/>
              </a:rPr>
              <a:t>Augusto E Semprini</a:t>
            </a:r>
          </a:p>
          <a:p>
            <a:r>
              <a:rPr lang="it-IT" sz="2200" dirty="0">
                <a:solidFill>
                  <a:srgbClr val="C00000"/>
                </a:solidFill>
                <a:latin typeface="Arial" panose="020B0604020202020204" pitchFamily="34" charset="0"/>
                <a:cs typeface="Arial" panose="020B0604020202020204" pitchFamily="34" charset="0"/>
              </a:rPr>
              <a:t>Esperto Assaggiatore Organizzazione Nazionale Assaggiatori Vino</a:t>
            </a:r>
          </a:p>
          <a:p>
            <a:r>
              <a:rPr lang="it-IT" sz="2200" dirty="0">
                <a:solidFill>
                  <a:srgbClr val="C00000"/>
                </a:solidFill>
                <a:latin typeface="Arial" panose="020B0604020202020204" pitchFamily="34" charset="0"/>
                <a:cs typeface="Arial" panose="020B0604020202020204" pitchFamily="34" charset="0"/>
              </a:rPr>
              <a:t>Maestro Assaggiatore Organizzazione Nazionale Assaggiatori Formaggio</a:t>
            </a:r>
          </a:p>
          <a:p>
            <a:endParaRPr lang="it-IT" dirty="0"/>
          </a:p>
        </p:txBody>
      </p:sp>
    </p:spTree>
    <p:extLst>
      <p:ext uri="{BB962C8B-B14F-4D97-AF65-F5344CB8AC3E}">
        <p14:creationId xmlns:p14="http://schemas.microsoft.com/office/powerpoint/2010/main" val="1136172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1266" name="Picture 2" descr="Il peggior sesso del mondo animale - Il Post">
            <a:extLst>
              <a:ext uri="{FF2B5EF4-FFF2-40B4-BE49-F238E27FC236}">
                <a16:creationId xmlns:a16="http://schemas.microsoft.com/office/drawing/2014/main" id="{9A72580C-B489-DD42-5AE4-FD141CB9F4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78" r="631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243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rst footage of deep-sea anglerfish pair">
            <a:hlinkClick r:id="" action="ppaction://media"/>
            <a:extLst>
              <a:ext uri="{FF2B5EF4-FFF2-40B4-BE49-F238E27FC236}">
                <a16:creationId xmlns:a16="http://schemas.microsoft.com/office/drawing/2014/main" id="{AA8EE5ED-3D89-B1BA-3C9F-08AA9B0DBE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0653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170" name="Picture 2" descr="Cavolo Verza - Rigenera">
            <a:extLst>
              <a:ext uri="{FF2B5EF4-FFF2-40B4-BE49-F238E27FC236}">
                <a16:creationId xmlns:a16="http://schemas.microsoft.com/office/drawing/2014/main" id="{6989E55B-6A2A-5C92-32C2-75CA742F3C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90" b="932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40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7 Different Types of Cabbage and How to Cook Them | Kitchn">
            <a:extLst>
              <a:ext uri="{FF2B5EF4-FFF2-40B4-BE49-F238E27FC236}">
                <a16:creationId xmlns:a16="http://schemas.microsoft.com/office/drawing/2014/main" id="{8D0AA5B7-B25F-B5C4-2113-5B4451CB0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84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BBCE7F4-73F1-0794-B5F3-B9BF0BD73A58}"/>
              </a:ext>
            </a:extLst>
          </p:cNvPr>
          <p:cNvSpPr txBox="1"/>
          <p:nvPr/>
        </p:nvSpPr>
        <p:spPr>
          <a:xfrm>
            <a:off x="822121" y="191158"/>
            <a:ext cx="10603685" cy="6475684"/>
          </a:xfrm>
          <a:prstGeom prst="rect">
            <a:avLst/>
          </a:prstGeom>
          <a:noFill/>
        </p:spPr>
        <p:txBody>
          <a:bodyPr wrap="square">
            <a:spAutoFit/>
          </a:bodyPr>
          <a:lstStyle/>
          <a:p>
            <a:pPr algn="just">
              <a:lnSpc>
                <a:spcPct val="150000"/>
              </a:lnSpc>
            </a:pPr>
            <a:r>
              <a:rPr lang="it-IT" sz="2800" dirty="0">
                <a:solidFill>
                  <a:srgbClr val="C00000"/>
                </a:solidFill>
              </a:rPr>
              <a:t>La verza contiene sinigrina. Questo composto è un glicoside, ampiamente diffuso nel mondo vegetale, rappresenta fonte di immagazzinamento degli zuccheri. L'uomo si serve di tali composti utilizzandoli principalmente in campo farmacologico o come additivi alimentari. Ad esempio glicosidi prodotti dal genere Salix sono una fonte di acido salicilico, derivati dall'antrachinone presenti in piante come la senna hanno effetto lassativo, mentre glicosidi cumarinici hanno la proprietà di dilatare le arterie coronariche. I glicosidi digitalici digitossina e digossina, furono i capostipiti storici dei farmaci cardiotonici. </a:t>
            </a:r>
          </a:p>
        </p:txBody>
      </p:sp>
    </p:spTree>
    <p:extLst>
      <p:ext uri="{BB962C8B-B14F-4D97-AF65-F5344CB8AC3E}">
        <p14:creationId xmlns:p14="http://schemas.microsoft.com/office/powerpoint/2010/main" val="3966024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DBD3AE4-93EB-6B08-FD89-9C421F7A93E3}"/>
              </a:ext>
            </a:extLst>
          </p:cNvPr>
          <p:cNvSpPr txBox="1"/>
          <p:nvPr/>
        </p:nvSpPr>
        <p:spPr>
          <a:xfrm>
            <a:off x="1031846" y="514323"/>
            <a:ext cx="10754686" cy="5829353"/>
          </a:xfrm>
          <a:prstGeom prst="rect">
            <a:avLst/>
          </a:prstGeom>
          <a:noFill/>
        </p:spPr>
        <p:txBody>
          <a:bodyPr wrap="square">
            <a:spAutoFit/>
          </a:bodyPr>
          <a:lstStyle/>
          <a:p>
            <a:pPr>
              <a:lnSpc>
                <a:spcPct val="150000"/>
              </a:lnSpc>
            </a:pPr>
            <a:r>
              <a:rPr lang="it-IT" sz="2800" dirty="0">
                <a:solidFill>
                  <a:srgbClr val="C00000"/>
                </a:solidFill>
              </a:rPr>
              <a:t>Glicosidi derivati dai flavonoidi sono conservanti alimentari e la glucovanillina è un aromatizzante dolciastro; la glicirrizina è un derivato della liquirizia con potere dolcificante parti a 50 volte quello del saccarosio, mentre altre classi di glicosidi sono preminentemente tossici (ad esempio l'amigdalina è una fonte di cianuro). La formazione di un glicoside determina una maggiore idrofilia e stabilità di sostanze a carattere lipofilo, come ad esempio gli oli essenziali, permettendo la compartimentazione nel vacuolo e traslocazione nel citoplasma.</a:t>
            </a:r>
            <a:endParaRPr lang="it-IT" sz="2800" dirty="0"/>
          </a:p>
        </p:txBody>
      </p:sp>
    </p:spTree>
    <p:extLst>
      <p:ext uri="{BB962C8B-B14F-4D97-AF65-F5344CB8AC3E}">
        <p14:creationId xmlns:p14="http://schemas.microsoft.com/office/powerpoint/2010/main" val="2717549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9218" name="Picture 2">
            <a:extLst>
              <a:ext uri="{FF2B5EF4-FFF2-40B4-BE49-F238E27FC236}">
                <a16:creationId xmlns:a16="http://schemas.microsoft.com/office/drawing/2014/main" id="{0A094EA3-9002-EDB9-1E70-5E2D1C203B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871" b="-1"/>
          <a:stretch/>
        </p:blipFill>
        <p:spPr bwMode="auto">
          <a:xfrm>
            <a:off x="-363894" y="1282"/>
            <a:ext cx="12555894"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97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aul-Mas-réserve-Marsane">
            <a:extLst>
              <a:ext uri="{FF2B5EF4-FFF2-40B4-BE49-F238E27FC236}">
                <a16:creationId xmlns:a16="http://schemas.microsoft.com/office/drawing/2014/main" id="{8EA480B5-24FA-1D23-AB8A-E93FE6BD3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70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 principe ranocchio - GOODmood">
            <a:extLst>
              <a:ext uri="{FF2B5EF4-FFF2-40B4-BE49-F238E27FC236}">
                <a16:creationId xmlns:a16="http://schemas.microsoft.com/office/drawing/2014/main" id="{900EB6B5-A642-6000-2AA0-E4C914E34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487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050" name="Picture 2" descr="Gebrüder Grimm – Der Froschkönig (CD) - Discogs">
            <a:extLst>
              <a:ext uri="{FF2B5EF4-FFF2-40B4-BE49-F238E27FC236}">
                <a16:creationId xmlns:a16="http://schemas.microsoft.com/office/drawing/2014/main" id="{9D0CAF8E-6CB2-224E-1873-912DED30C0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47" b="3075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651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8F155153-8740-CD57-ED5E-096AAFE9B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963" y="0"/>
            <a:ext cx="5170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57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3547300-B40D-1B5E-80FB-5921A5A8FCAE}"/>
              </a:ext>
            </a:extLst>
          </p:cNvPr>
          <p:cNvSpPr txBox="1"/>
          <p:nvPr/>
        </p:nvSpPr>
        <p:spPr>
          <a:xfrm>
            <a:off x="534099" y="514323"/>
            <a:ext cx="11123802" cy="5829353"/>
          </a:xfrm>
          <a:prstGeom prst="rect">
            <a:avLst/>
          </a:prstGeom>
          <a:noFill/>
        </p:spPr>
        <p:txBody>
          <a:bodyPr wrap="square">
            <a:spAutoFit/>
          </a:bodyPr>
          <a:lstStyle/>
          <a:p>
            <a:pPr algn="just">
              <a:lnSpc>
                <a:spcPct val="150000"/>
              </a:lnSpc>
            </a:pPr>
            <a:r>
              <a:rPr lang="it-IT" sz="2800" dirty="0">
                <a:solidFill>
                  <a:srgbClr val="C00000"/>
                </a:solidFill>
              </a:rPr>
              <a:t>Gli psicologi e antropologi moderni sostengono che molte delle storie per bambini della cultura popolare occidentale, incluse quelle narrate dai Grimm, sono rappresentazioni simboliche di sensazioni negative quali la paura dell'abbandono, l'abuso da parte dei genitori, e spesso alludono al sesso e allo sviluppo sessuale. Lo psicoanalista e psicologo infantile Bruno Bettelheim, nel suo libro Il mondo incantato, sostiene che le fiabe dei Grimm siano rappresentazione di miti freudiani e dei passaggi che deve affrontare il bambino, o l'Io in generale, per raggiungere una maturità equilibrata. </a:t>
            </a:r>
          </a:p>
        </p:txBody>
      </p:sp>
    </p:spTree>
    <p:extLst>
      <p:ext uri="{BB962C8B-B14F-4D97-AF65-F5344CB8AC3E}">
        <p14:creationId xmlns:p14="http://schemas.microsoft.com/office/powerpoint/2010/main" val="3201603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DEA7818-5879-C6BC-4520-0C3C7E1B7534}"/>
              </a:ext>
            </a:extLst>
          </p:cNvPr>
          <p:cNvSpPr txBox="1"/>
          <p:nvPr/>
        </p:nvSpPr>
        <p:spPr>
          <a:xfrm>
            <a:off x="714462" y="843164"/>
            <a:ext cx="10763076" cy="5171672"/>
          </a:xfrm>
          <a:prstGeom prst="rect">
            <a:avLst/>
          </a:prstGeom>
          <a:noFill/>
        </p:spPr>
        <p:txBody>
          <a:bodyPr wrap="square">
            <a:spAutoFit/>
          </a:bodyPr>
          <a:lstStyle/>
          <a:p>
            <a:pPr>
              <a:lnSpc>
                <a:spcPct val="150000"/>
              </a:lnSpc>
            </a:pPr>
            <a:r>
              <a:rPr lang="it-IT" sz="3200" dirty="0">
                <a:solidFill>
                  <a:srgbClr val="C00000"/>
                </a:solidFill>
              </a:rPr>
              <a:t>Secondo altri studiosi, le fiabe dei Grimm conterrebbero il retaggio di miti più antichi e simboli derivati dalla tradizione alchemico-ermetica. Questa lettura si ritrova già presso alchimisti del Sette e Ottocento. Fra i saggi più recenti (in lingua italiana) che cercano di rintracciare questo particolare filone, troviamo Alchimia della fiaba di Giuseppe Sermonti e Favole ermetiche di Sebastiano B. Brocchi.</a:t>
            </a:r>
            <a:endParaRPr lang="it-IT" sz="3200" dirty="0"/>
          </a:p>
        </p:txBody>
      </p:sp>
    </p:spTree>
    <p:extLst>
      <p:ext uri="{BB962C8B-B14F-4D97-AF65-F5344CB8AC3E}">
        <p14:creationId xmlns:p14="http://schemas.microsoft.com/office/powerpoint/2010/main" val="2065416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defined">
            <a:extLst>
              <a:ext uri="{FF2B5EF4-FFF2-40B4-BE49-F238E27FC236}">
                <a16:creationId xmlns:a16="http://schemas.microsoft.com/office/drawing/2014/main" id="{AFD673B5-E5BF-7D04-CD53-F8A3262D8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588" y="0"/>
            <a:ext cx="5330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931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C366D51-15AE-36BC-FAEE-3FDEB4B45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466" y="-2333"/>
            <a:ext cx="10814180" cy="6871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961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146" name="Picture 2">
            <a:extLst>
              <a:ext uri="{FF2B5EF4-FFF2-40B4-BE49-F238E27FC236}">
                <a16:creationId xmlns:a16="http://schemas.microsoft.com/office/drawing/2014/main" id="{DC13AAE7-E42C-F5C7-51EA-15C3D33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401785"/>
      </p:ext>
    </p:extLst>
  </p:cSld>
  <p:clrMapOvr>
    <a:masterClrMapping/>
  </p:clrMapOvr>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367</Words>
  <Application>Microsoft Office PowerPoint</Application>
  <PresentationFormat>Widescreen</PresentationFormat>
  <Paragraphs>8</Paragraphs>
  <Slides>17</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17</vt:i4>
      </vt:variant>
    </vt:vector>
  </HeadingPairs>
  <TitlesOfParts>
    <vt:vector size="21" baseType="lpstr">
      <vt:lpstr>Arial</vt:lpstr>
      <vt:lpstr>Calibri</vt:lpstr>
      <vt:lpstr>Cambria</vt:lpstr>
      <vt:lpstr>1_Tema di Office</vt:lpstr>
      <vt:lpstr>Der froschkönig  La gloria indiscussa della coda di rospo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froschkönig  La gloria indiscussa della coda di rospo</dc:title>
  <dc:creator>segreteria</dc:creator>
  <cp:lastModifiedBy>segreteria</cp:lastModifiedBy>
  <cp:revision>4</cp:revision>
  <dcterms:created xsi:type="dcterms:W3CDTF">2023-02-17T11:09:10Z</dcterms:created>
  <dcterms:modified xsi:type="dcterms:W3CDTF">2023-02-22T14:09:17Z</dcterms:modified>
</cp:coreProperties>
</file>