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7"/>
  </p:notesMasterIdLst>
  <p:sldIdLst>
    <p:sldId id="332" r:id="rId3"/>
    <p:sldId id="371" r:id="rId4"/>
    <p:sldId id="372" r:id="rId5"/>
    <p:sldId id="370" r:id="rId6"/>
    <p:sldId id="361" r:id="rId7"/>
    <p:sldId id="346" r:id="rId8"/>
    <p:sldId id="349" r:id="rId9"/>
    <p:sldId id="369" r:id="rId10"/>
    <p:sldId id="375" r:id="rId11"/>
    <p:sldId id="348" r:id="rId12"/>
    <p:sldId id="347" r:id="rId13"/>
    <p:sldId id="351" r:id="rId14"/>
    <p:sldId id="353" r:id="rId15"/>
    <p:sldId id="356" r:id="rId16"/>
    <p:sldId id="362" r:id="rId17"/>
    <p:sldId id="358" r:id="rId18"/>
    <p:sldId id="355" r:id="rId19"/>
    <p:sldId id="360" r:id="rId20"/>
    <p:sldId id="373" r:id="rId21"/>
    <p:sldId id="374" r:id="rId22"/>
    <p:sldId id="354" r:id="rId23"/>
    <p:sldId id="357" r:id="rId24"/>
    <p:sldId id="359" r:id="rId25"/>
    <p:sldId id="365" r:id="rId26"/>
    <p:sldId id="363" r:id="rId27"/>
    <p:sldId id="364" r:id="rId28"/>
    <p:sldId id="366" r:id="rId29"/>
    <p:sldId id="328" r:id="rId30"/>
    <p:sldId id="297" r:id="rId31"/>
    <p:sldId id="298" r:id="rId32"/>
    <p:sldId id="299" r:id="rId33"/>
    <p:sldId id="300" r:id="rId34"/>
    <p:sldId id="305" r:id="rId35"/>
    <p:sldId id="306" r:id="rId36"/>
    <p:sldId id="307" r:id="rId37"/>
    <p:sldId id="308" r:id="rId38"/>
    <p:sldId id="309" r:id="rId39"/>
    <p:sldId id="310" r:id="rId40"/>
    <p:sldId id="312" r:id="rId41"/>
    <p:sldId id="313" r:id="rId42"/>
    <p:sldId id="314" r:id="rId43"/>
    <p:sldId id="315" r:id="rId44"/>
    <p:sldId id="316" r:id="rId45"/>
    <p:sldId id="317" r:id="rId46"/>
    <p:sldId id="318" r:id="rId47"/>
    <p:sldId id="321" r:id="rId48"/>
    <p:sldId id="320" r:id="rId49"/>
    <p:sldId id="319" r:id="rId50"/>
    <p:sldId id="303" r:id="rId51"/>
    <p:sldId id="335" r:id="rId52"/>
    <p:sldId id="337" r:id="rId53"/>
    <p:sldId id="368" r:id="rId54"/>
    <p:sldId id="334" r:id="rId55"/>
    <p:sldId id="336" r:id="rId56"/>
    <p:sldId id="322" r:id="rId57"/>
    <p:sldId id="333" r:id="rId58"/>
    <p:sldId id="338" r:id="rId59"/>
    <p:sldId id="323" r:id="rId60"/>
    <p:sldId id="339" r:id="rId61"/>
    <p:sldId id="324" r:id="rId62"/>
    <p:sldId id="340" r:id="rId63"/>
    <p:sldId id="331" r:id="rId64"/>
    <p:sldId id="330" r:id="rId65"/>
    <p:sldId id="325" r:id="rId66"/>
    <p:sldId id="341" r:id="rId67"/>
    <p:sldId id="342" r:id="rId68"/>
    <p:sldId id="326" r:id="rId69"/>
    <p:sldId id="343" r:id="rId70"/>
    <p:sldId id="327" r:id="rId71"/>
    <p:sldId id="344" r:id="rId72"/>
    <p:sldId id="329" r:id="rId73"/>
    <p:sldId id="301" r:id="rId74"/>
    <p:sldId id="304" r:id="rId75"/>
    <p:sldId id="345" r:id="rId7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F3AD3-372D-4438-9C84-D24D924C6D2F}" type="datetimeFigureOut">
              <a:rPr lang="it-IT" smtClean="0"/>
              <a:t>19/04/2023</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A9D33-CC2D-4C4B-9467-6FE11A3C973A}" type="slidenum">
              <a:rPr lang="it-IT" smtClean="0"/>
              <a:t>‹N›</a:t>
            </a:fld>
            <a:endParaRPr lang="it-IT" dirty="0"/>
          </a:p>
        </p:txBody>
      </p:sp>
    </p:spTree>
    <p:extLst>
      <p:ext uri="{BB962C8B-B14F-4D97-AF65-F5344CB8AC3E}">
        <p14:creationId xmlns:p14="http://schemas.microsoft.com/office/powerpoint/2010/main" val="379863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943666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3296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49839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8ABE3C1-DBE1-495D-B57B-2849774B86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584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2DE42F4-6EEF-4EF7-8ED4-2208F0F89A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16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0578ACC-22D6-47C1-A373-4FD133E34F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007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5A6C69-6797-4E8A-BF37-F2C3751466E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17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82014A1-A632-4878-A0D3-F52BA75637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173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E99F462-093F-4566-844B-4C71F2739D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145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D24A7AC-904D-4781-85BA-7D10C17ED02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28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31444B-B92B-4E27-8C94-BB93EAF5CB1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55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93224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63EFA5E-FA76-400D-B3DC-F0BA90E6D1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660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FA3F48C-C7C6-4055-9F49-3777875E72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2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78E61D-D431-422C-9764-11DAFE33AB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8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95800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059607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28911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35427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737757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90174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B25F94D-7791-4A87-A624-5506192940C0}" type="datetimeFigureOut">
              <a:rPr lang="it-IT" smtClean="0"/>
              <a:t>19/04/2023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480328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5F94D-7791-4A87-A624-5506192940C0}" type="datetimeFigureOut">
              <a:rPr lang="it-IT" smtClean="0"/>
              <a:t>19/04/2023</a:t>
            </a:fld>
            <a:endParaRPr lang="it-IT"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BFDA0-5866-4375-B5E5-AB63B90E9703}" type="slidenum">
              <a:rPr lang="it-IT" smtClean="0"/>
              <a:t>‹N›</a:t>
            </a:fld>
            <a:endParaRPr lang="it-IT" dirty="0"/>
          </a:p>
        </p:txBody>
      </p:sp>
    </p:spTree>
    <p:extLst>
      <p:ext uri="{BB962C8B-B14F-4D97-AF65-F5344CB8AC3E}">
        <p14:creationId xmlns:p14="http://schemas.microsoft.com/office/powerpoint/2010/main" val="2268780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D6E9DEC-419B-4CC5-A080-3B06BD5A82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544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6634" y="1250830"/>
            <a:ext cx="10874477" cy="1931927"/>
          </a:xfrm>
        </p:spPr>
        <p:txBody>
          <a:bodyPr>
            <a:normAutofit/>
          </a:bodyPr>
          <a:lstStyle/>
          <a:p>
            <a:r>
              <a:rPr lang="it-IT" sz="6600" dirty="0">
                <a:solidFill>
                  <a:srgbClr val="C00000"/>
                </a:solidFill>
                <a:latin typeface="Cambria" panose="02040503050406030204" pitchFamily="18" charset="0"/>
                <a:ea typeface="Cambria" panose="02040503050406030204" pitchFamily="18" charset="0"/>
                <a:cs typeface="Arial" panose="020B0604020202020204" pitchFamily="34" charset="0"/>
              </a:rPr>
              <a:t>Gender identity nei formaggi lombardi</a:t>
            </a:r>
          </a:p>
        </p:txBody>
      </p:sp>
      <p:sp>
        <p:nvSpPr>
          <p:cNvPr id="3" name="Sottotitolo 2"/>
          <p:cNvSpPr>
            <a:spLocks noGrp="1"/>
          </p:cNvSpPr>
          <p:nvPr>
            <p:ph type="subTitle" idx="1"/>
          </p:nvPr>
        </p:nvSpPr>
        <p:spPr>
          <a:xfrm>
            <a:off x="1002889" y="4146961"/>
            <a:ext cx="10068232" cy="1655762"/>
          </a:xfrm>
        </p:spPr>
        <p:txBody>
          <a:bodyPr>
            <a:normAutofit fontScale="85000" lnSpcReduction="10000"/>
          </a:bodyPr>
          <a:lstStyle/>
          <a:p>
            <a:r>
              <a:rPr lang="it-IT" sz="2800" dirty="0">
                <a:solidFill>
                  <a:srgbClr val="C00000"/>
                </a:solidFill>
                <a:cs typeface="Arial" panose="020B0604020202020204" pitchFamily="34" charset="0"/>
              </a:rPr>
              <a:t>Augusto Enrico Semprini</a:t>
            </a:r>
          </a:p>
          <a:p>
            <a:r>
              <a:rPr lang="it-IT" sz="2800" dirty="0">
                <a:solidFill>
                  <a:srgbClr val="C00000"/>
                </a:solidFill>
                <a:cs typeface="Arial" panose="020B0604020202020204" pitchFamily="34" charset="0"/>
              </a:rPr>
              <a:t>Maestro Assaggiatore </a:t>
            </a:r>
            <a:r>
              <a:rPr lang="it-IT" sz="2800" i="1" dirty="0">
                <a:solidFill>
                  <a:srgbClr val="C00000"/>
                </a:solidFill>
                <a:cs typeface="Arial" panose="020B0604020202020204" pitchFamily="34" charset="0"/>
              </a:rPr>
              <a:t>cum laude </a:t>
            </a:r>
            <a:r>
              <a:rPr lang="it-IT" sz="2800" dirty="0">
                <a:solidFill>
                  <a:srgbClr val="C00000"/>
                </a:solidFill>
                <a:cs typeface="Arial" panose="020B0604020202020204" pitchFamily="34" charset="0"/>
              </a:rPr>
              <a:t>Organizzazione Nazionale Assaggiatori Vino</a:t>
            </a:r>
          </a:p>
          <a:p>
            <a:r>
              <a:rPr lang="it-IT" sz="2800" dirty="0">
                <a:solidFill>
                  <a:srgbClr val="C00000"/>
                </a:solidFill>
                <a:cs typeface="Arial" panose="020B0604020202020204" pitchFamily="34" charset="0"/>
              </a:rPr>
              <a:t>Maestro Assaggiatore Organizzazione Nazionale Assaggiatori Formaggio</a:t>
            </a:r>
          </a:p>
          <a:p>
            <a:endParaRPr lang="it-IT" dirty="0"/>
          </a:p>
        </p:txBody>
      </p:sp>
    </p:spTree>
    <p:extLst>
      <p:ext uri="{BB962C8B-B14F-4D97-AF65-F5344CB8AC3E}">
        <p14:creationId xmlns:p14="http://schemas.microsoft.com/office/powerpoint/2010/main" val="239168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ABD6E08-2381-D998-ACB0-DA279944AEBA}"/>
              </a:ext>
            </a:extLst>
          </p:cNvPr>
          <p:cNvSpPr>
            <a:spLocks noGrp="1"/>
          </p:cNvSpPr>
          <p:nvPr>
            <p:ph type="title"/>
          </p:nvPr>
        </p:nvSpPr>
        <p:spPr>
          <a:xfrm>
            <a:off x="838200" y="365125"/>
            <a:ext cx="10515600" cy="5398366"/>
          </a:xfrm>
        </p:spPr>
        <p:txBody>
          <a:bodyPr>
            <a:noAutofit/>
          </a:bodyPr>
          <a:lstStyle/>
          <a:p>
            <a:r>
              <a:rPr lang="it-IT" sz="6000" dirty="0">
                <a:solidFill>
                  <a:srgbClr val="C00000"/>
                </a:solidFill>
                <a:latin typeface="Cambria" panose="02040503050406030204" pitchFamily="18" charset="0"/>
                <a:ea typeface="Cambria" panose="02040503050406030204" pitchFamily="18" charset="0"/>
              </a:rPr>
              <a:t>Ma io, Signore e Signori, umile uomo di scienza, vi presenterò solo il Lattobacillo acido. Vostro vecchio e fidato amico che non va tanto per le lunghe e </a:t>
            </a:r>
            <a:r>
              <a:rPr lang="it-IT" sz="6000">
                <a:solidFill>
                  <a:srgbClr val="C00000"/>
                </a:solidFill>
                <a:latin typeface="Cambria" panose="02040503050406030204" pitchFamily="18" charset="0"/>
                <a:ea typeface="Cambria" panose="02040503050406030204" pitchFamily="18" charset="0"/>
              </a:rPr>
              <a:t>regala più </a:t>
            </a:r>
            <a:r>
              <a:rPr lang="it-IT" sz="6000" dirty="0">
                <a:solidFill>
                  <a:srgbClr val="C00000"/>
                </a:solidFill>
                <a:latin typeface="Cambria" panose="02040503050406030204" pitchFamily="18" charset="0"/>
                <a:ea typeface="Cambria" panose="02040503050406030204" pitchFamily="18" charset="0"/>
              </a:rPr>
              <a:t>di quanto chiede</a:t>
            </a:r>
          </a:p>
        </p:txBody>
      </p:sp>
    </p:spTree>
    <p:extLst>
      <p:ext uri="{BB962C8B-B14F-4D97-AF65-F5344CB8AC3E}">
        <p14:creationId xmlns:p14="http://schemas.microsoft.com/office/powerpoint/2010/main" val="785371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ctobacillus">
            <a:extLst>
              <a:ext uri="{FF2B5EF4-FFF2-40B4-BE49-F238E27FC236}">
                <a16:creationId xmlns:a16="http://schemas.microsoft.com/office/drawing/2014/main" id="{D692369D-71B9-64B3-48FF-FD139F56A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52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FD2C0-3FF1-0A23-E507-8307AF6ECA3B}"/>
              </a:ext>
            </a:extLst>
          </p:cNvPr>
          <p:cNvSpPr>
            <a:spLocks noGrp="1"/>
          </p:cNvSpPr>
          <p:nvPr>
            <p:ph type="ctrTitle"/>
          </p:nvPr>
        </p:nvSpPr>
        <p:spPr>
          <a:xfrm>
            <a:off x="1607890" y="109057"/>
            <a:ext cx="9144000" cy="1048625"/>
          </a:xfrm>
        </p:spPr>
        <p:txBody>
          <a:bodyPr>
            <a:normAutofit fontScale="90000"/>
          </a:bodyPr>
          <a:lstStyle/>
          <a:p>
            <a:r>
              <a:rPr lang="it-IT" dirty="0">
                <a:solidFill>
                  <a:srgbClr val="C00000"/>
                </a:solidFill>
                <a:latin typeface="Cambria" panose="02040503050406030204" pitchFamily="18" charset="0"/>
                <a:ea typeface="Cambria" panose="02040503050406030204" pitchFamily="18" charset="0"/>
              </a:rPr>
              <a:t>Gnurant! Ma lo dicono tutti…</a:t>
            </a:r>
          </a:p>
        </p:txBody>
      </p:sp>
      <p:sp>
        <p:nvSpPr>
          <p:cNvPr id="3" name="Sottotitolo 2">
            <a:extLst>
              <a:ext uri="{FF2B5EF4-FFF2-40B4-BE49-F238E27FC236}">
                <a16:creationId xmlns:a16="http://schemas.microsoft.com/office/drawing/2014/main" id="{9D1A3E8F-4C3F-43C1-90CF-C82B58A72162}"/>
              </a:ext>
            </a:extLst>
          </p:cNvPr>
          <p:cNvSpPr>
            <a:spLocks noGrp="1"/>
          </p:cNvSpPr>
          <p:nvPr>
            <p:ph type="subTitle" idx="1"/>
          </p:nvPr>
        </p:nvSpPr>
        <p:spPr>
          <a:xfrm>
            <a:off x="763397" y="1635852"/>
            <a:ext cx="10930855" cy="4790115"/>
          </a:xfrm>
        </p:spPr>
        <p:txBody>
          <a:bodyPr>
            <a:normAutofit fontScale="92500" lnSpcReduction="20000"/>
          </a:bodyPr>
          <a:lstStyle/>
          <a:p>
            <a:pPr marL="342900" indent="-342900">
              <a:buFont typeface="Arial" panose="020B0604020202020204" pitchFamily="34" charset="0"/>
              <a:buChar char="•"/>
            </a:pPr>
            <a:r>
              <a:rPr lang="it-IT" sz="2800" dirty="0">
                <a:solidFill>
                  <a:srgbClr val="C00000"/>
                </a:solidFill>
                <a:latin typeface="Cambria" panose="02040503050406030204" pitchFamily="18" charset="0"/>
                <a:ea typeface="Cambria" panose="02040503050406030204" pitchFamily="18" charset="0"/>
              </a:rPr>
              <a:t>La flora batterica vaginale </a:t>
            </a:r>
            <a:r>
              <a:rPr lang="it-IT" sz="2800" u="sng" dirty="0">
                <a:solidFill>
                  <a:srgbClr val="C00000"/>
                </a:solidFill>
                <a:latin typeface="Cambria" panose="02040503050406030204" pitchFamily="18" charset="0"/>
                <a:ea typeface="Cambria" panose="02040503050406030204" pitchFamily="18" charset="0"/>
              </a:rPr>
              <a:t>non</a:t>
            </a:r>
            <a:r>
              <a:rPr lang="it-IT" sz="2800" dirty="0">
                <a:solidFill>
                  <a:srgbClr val="C00000"/>
                </a:solidFill>
                <a:latin typeface="Cambria" panose="02040503050406030204" pitchFamily="18" charset="0"/>
                <a:ea typeface="Cambria" panose="02040503050406030204" pitchFamily="18" charset="0"/>
              </a:rPr>
              <a:t> esiste e </a:t>
            </a:r>
            <a:r>
              <a:rPr lang="it-IT" sz="2800" u="sng" dirty="0">
                <a:solidFill>
                  <a:srgbClr val="C00000"/>
                </a:solidFill>
                <a:latin typeface="Cambria" panose="02040503050406030204" pitchFamily="18" charset="0"/>
                <a:ea typeface="Cambria" panose="02040503050406030204" pitchFamily="18" charset="0"/>
              </a:rPr>
              <a:t>neppure (</a:t>
            </a:r>
            <a:r>
              <a:rPr lang="it-IT" sz="2800" dirty="0">
                <a:solidFill>
                  <a:srgbClr val="C00000"/>
                </a:solidFill>
                <a:latin typeface="Cambria" panose="02040503050406030204" pitchFamily="18" charset="0"/>
                <a:ea typeface="Cambria" panose="02040503050406030204" pitchFamily="18" charset="0"/>
              </a:rPr>
              <a:t>per nostra fortuna) la fauna… perché il mondo batterico fa specie a sè</a:t>
            </a:r>
          </a:p>
          <a:p>
            <a:pPr marL="457200" indent="-457200">
              <a:buFont typeface="Arial" panose="020B0604020202020204" pitchFamily="34" charset="0"/>
              <a:buChar char="•"/>
            </a:pPr>
            <a:r>
              <a:rPr lang="it-IT" sz="2800" dirty="0">
                <a:solidFill>
                  <a:srgbClr val="C00000"/>
                </a:solidFill>
                <a:latin typeface="Cambria" panose="02040503050406030204" pitchFamily="18" charset="0"/>
                <a:ea typeface="Cambria" panose="02040503050406030204" pitchFamily="18" charset="0"/>
              </a:rPr>
              <a:t>Le secrezioni vaginali </a:t>
            </a:r>
            <a:r>
              <a:rPr lang="it-IT" sz="2800" u="sng" dirty="0">
                <a:solidFill>
                  <a:srgbClr val="C00000"/>
                </a:solidFill>
                <a:latin typeface="Cambria" panose="02040503050406030204" pitchFamily="18" charset="0"/>
                <a:ea typeface="Cambria" panose="02040503050406030204" pitchFamily="18" charset="0"/>
              </a:rPr>
              <a:t>non</a:t>
            </a:r>
            <a:r>
              <a:rPr lang="it-IT" sz="2800" dirty="0">
                <a:solidFill>
                  <a:srgbClr val="C00000"/>
                </a:solidFill>
                <a:latin typeface="Cambria" panose="02040503050406030204" pitchFamily="18" charset="0"/>
                <a:ea typeface="Cambria" panose="02040503050406030204" pitchFamily="18" charset="0"/>
              </a:rPr>
              <a:t> esistono perché la vagina non ha cellule secernenti</a:t>
            </a:r>
          </a:p>
          <a:p>
            <a:pPr marL="457200" indent="-457200">
              <a:buFont typeface="Arial" panose="020B0604020202020204" pitchFamily="34" charset="0"/>
              <a:buChar char="•"/>
            </a:pPr>
            <a:r>
              <a:rPr lang="it-IT" sz="2800" dirty="0">
                <a:solidFill>
                  <a:srgbClr val="C00000"/>
                </a:solidFill>
                <a:latin typeface="Cambria" panose="02040503050406030204" pitchFamily="18" charset="0"/>
                <a:ea typeface="Cambria" panose="02040503050406030204" pitchFamily="18" charset="0"/>
              </a:rPr>
              <a:t> Il fluido vaginale deriva da trasudazione  di liquido tramite le pareti vaginali</a:t>
            </a:r>
          </a:p>
          <a:p>
            <a:pPr marL="457200" indent="-457200">
              <a:buFont typeface="Arial" panose="020B0604020202020204" pitchFamily="34" charset="0"/>
              <a:buChar char="•"/>
            </a:pPr>
            <a:r>
              <a:rPr lang="it-IT" sz="2800" dirty="0">
                <a:solidFill>
                  <a:srgbClr val="C00000"/>
                </a:solidFill>
                <a:latin typeface="Cambria" panose="02040503050406030204" pitchFamily="18" charset="0"/>
                <a:ea typeface="Cambria" panose="02040503050406030204" pitchFamily="18" charset="0"/>
              </a:rPr>
              <a:t>La quantita’ di liquido, la sua ricchezza di glicogeno (uno zucchero complesso) dipendono dalla quantita’ di estrogeni e dal flusso ematico genitale</a:t>
            </a:r>
          </a:p>
          <a:p>
            <a:pPr marL="457200" indent="-457200">
              <a:buFont typeface="Arial" panose="020B0604020202020204" pitchFamily="34" charset="0"/>
              <a:buChar char="•"/>
            </a:pPr>
            <a:r>
              <a:rPr lang="it-IT" sz="2800" dirty="0">
                <a:solidFill>
                  <a:srgbClr val="C00000"/>
                </a:solidFill>
                <a:latin typeface="Cambria" panose="02040503050406030204" pitchFamily="18" charset="0"/>
                <a:ea typeface="Cambria" panose="02040503050406030204" pitchFamily="18" charset="0"/>
              </a:rPr>
              <a:t>La concentrazione di estrogeni ed il flusso ematico genitale raggiungono la maggior concentrazione in gravidanza</a:t>
            </a:r>
          </a:p>
          <a:p>
            <a:pPr marL="457200" indent="-457200">
              <a:buFont typeface="Arial" panose="020B0604020202020204" pitchFamily="34" charset="0"/>
              <a:buChar char="•"/>
            </a:pPr>
            <a:r>
              <a:rPr lang="it-IT" sz="2800" dirty="0">
                <a:solidFill>
                  <a:srgbClr val="C00000"/>
                </a:solidFill>
                <a:latin typeface="Cambria" panose="02040503050406030204" pitchFamily="18" charset="0"/>
                <a:ea typeface="Cambria" panose="02040503050406030204" pitchFamily="18" charset="0"/>
              </a:rPr>
              <a:t>Il fluido vaginale con la sua ricchezza batterica è il primo odore e sapore che il feto conosce quando viene al mondo</a:t>
            </a:r>
          </a:p>
        </p:txBody>
      </p:sp>
    </p:spTree>
    <p:extLst>
      <p:ext uri="{BB962C8B-B14F-4D97-AF65-F5344CB8AC3E}">
        <p14:creationId xmlns:p14="http://schemas.microsoft.com/office/powerpoint/2010/main" val="959378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1F1132-0DA5-FF8B-927A-39A6E6923673}"/>
              </a:ext>
            </a:extLst>
          </p:cNvPr>
          <p:cNvSpPr>
            <a:spLocks noGrp="1"/>
          </p:cNvSpPr>
          <p:nvPr>
            <p:ph type="ctrTitle"/>
          </p:nvPr>
        </p:nvSpPr>
        <p:spPr>
          <a:xfrm>
            <a:off x="763397" y="327171"/>
            <a:ext cx="10712741" cy="1132513"/>
          </a:xfrm>
        </p:spPr>
        <p:txBody>
          <a:bodyPr>
            <a:normAutofit fontScale="90000"/>
          </a:bodyPr>
          <a:lstStyle/>
          <a:p>
            <a:r>
              <a:rPr lang="it-IT" sz="8000" dirty="0">
                <a:solidFill>
                  <a:srgbClr val="C00000"/>
                </a:solidFill>
              </a:rPr>
              <a:t>Cosa piace al lattobacillo?</a:t>
            </a:r>
          </a:p>
        </p:txBody>
      </p:sp>
      <p:sp>
        <p:nvSpPr>
          <p:cNvPr id="3" name="Sottotitolo 2">
            <a:extLst>
              <a:ext uri="{FF2B5EF4-FFF2-40B4-BE49-F238E27FC236}">
                <a16:creationId xmlns:a16="http://schemas.microsoft.com/office/drawing/2014/main" id="{526FD66E-2751-216F-AF0E-20DA2464881E}"/>
              </a:ext>
            </a:extLst>
          </p:cNvPr>
          <p:cNvSpPr>
            <a:spLocks noGrp="1"/>
          </p:cNvSpPr>
          <p:nvPr>
            <p:ph type="subTitle" idx="1"/>
          </p:nvPr>
        </p:nvSpPr>
        <p:spPr>
          <a:xfrm>
            <a:off x="612396" y="1459684"/>
            <a:ext cx="11039912" cy="4991449"/>
          </a:xfrm>
        </p:spPr>
        <p:txBody>
          <a:bodyPr>
            <a:normAutofit fontScale="85000" lnSpcReduction="10000"/>
          </a:bodyPr>
          <a:lstStyle/>
          <a:p>
            <a:pPr marL="342900" indent="-342900">
              <a:buFont typeface="Arial" panose="020B0604020202020204" pitchFamily="34" charset="0"/>
              <a:buChar char="•"/>
            </a:pPr>
            <a:r>
              <a:rPr lang="it-IT" sz="7100" dirty="0">
                <a:solidFill>
                  <a:srgbClr val="C00000"/>
                </a:solidFill>
              </a:rPr>
              <a:t>Zuccheri</a:t>
            </a:r>
          </a:p>
          <a:p>
            <a:pPr marL="342900" indent="-342900">
              <a:buFont typeface="Arial" panose="020B0604020202020204" pitchFamily="34" charset="0"/>
              <a:buChar char="•"/>
            </a:pPr>
            <a:r>
              <a:rPr lang="it-IT" sz="7100" dirty="0">
                <a:solidFill>
                  <a:srgbClr val="C00000"/>
                </a:solidFill>
              </a:rPr>
              <a:t>Ambiente acido</a:t>
            </a:r>
          </a:p>
          <a:p>
            <a:pPr marL="342900" indent="-342900">
              <a:buFont typeface="Arial" panose="020B0604020202020204" pitchFamily="34" charset="0"/>
              <a:buChar char="•"/>
            </a:pPr>
            <a:r>
              <a:rPr lang="it-IT" sz="7100" dirty="0">
                <a:solidFill>
                  <a:srgbClr val="C00000"/>
                </a:solidFill>
              </a:rPr>
              <a:t>Ambiente umido </a:t>
            </a:r>
          </a:p>
          <a:p>
            <a:pPr marL="342900" indent="-342900">
              <a:buFont typeface="Arial" panose="020B0604020202020204" pitchFamily="34" charset="0"/>
              <a:buChar char="•"/>
            </a:pPr>
            <a:r>
              <a:rPr lang="it-IT" sz="7100" dirty="0">
                <a:solidFill>
                  <a:srgbClr val="C00000"/>
                </a:solidFill>
              </a:rPr>
              <a:t>Calore</a:t>
            </a:r>
          </a:p>
          <a:p>
            <a:pPr marL="342900" indent="-342900">
              <a:buFont typeface="Arial" panose="020B0604020202020204" pitchFamily="34" charset="0"/>
              <a:buChar char="•"/>
            </a:pPr>
            <a:r>
              <a:rPr lang="it-IT" sz="7100" dirty="0">
                <a:solidFill>
                  <a:srgbClr val="C00000"/>
                </a:solidFill>
              </a:rPr>
              <a:t>Tutti presenti nell’ecosistema vaginale e…nel latte</a:t>
            </a:r>
            <a:endParaRPr lang="it-IT" dirty="0">
              <a:solidFill>
                <a:srgbClr val="C00000"/>
              </a:solidFill>
            </a:endParaRPr>
          </a:p>
        </p:txBody>
      </p:sp>
    </p:spTree>
    <p:extLst>
      <p:ext uri="{BB962C8B-B14F-4D97-AF65-F5344CB8AC3E}">
        <p14:creationId xmlns:p14="http://schemas.microsoft.com/office/powerpoint/2010/main" val="3244318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EBD1D4-42C5-4EF9-EE9E-229C88E19D78}"/>
              </a:ext>
            </a:extLst>
          </p:cNvPr>
          <p:cNvSpPr>
            <a:spLocks noGrp="1"/>
          </p:cNvSpPr>
          <p:nvPr>
            <p:ph type="title"/>
          </p:nvPr>
        </p:nvSpPr>
        <p:spPr>
          <a:xfrm>
            <a:off x="1005979" y="1069801"/>
            <a:ext cx="10515600" cy="4928328"/>
          </a:xfrm>
        </p:spPr>
        <p:txBody>
          <a:bodyPr>
            <a:normAutofit/>
          </a:bodyPr>
          <a:lstStyle/>
          <a:p>
            <a:r>
              <a:rPr lang="it-IT" sz="7200" dirty="0">
                <a:solidFill>
                  <a:srgbClr val="C00000"/>
                </a:solidFill>
              </a:rPr>
              <a:t>Il rapporto dell’uomo con il latte umano e animale è una lunga storia simbiotica</a:t>
            </a:r>
          </a:p>
        </p:txBody>
      </p:sp>
    </p:spTree>
    <p:extLst>
      <p:ext uri="{BB962C8B-B14F-4D97-AF65-F5344CB8AC3E}">
        <p14:creationId xmlns:p14="http://schemas.microsoft.com/office/powerpoint/2010/main" val="2874739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8AC82E-8854-4C19-F42E-282650B494B0}"/>
              </a:ext>
            </a:extLst>
          </p:cNvPr>
          <p:cNvSpPr>
            <a:spLocks noGrp="1"/>
          </p:cNvSpPr>
          <p:nvPr>
            <p:ph type="title"/>
          </p:nvPr>
        </p:nvSpPr>
        <p:spPr>
          <a:xfrm>
            <a:off x="838200" y="738231"/>
            <a:ext cx="10419826" cy="4790114"/>
          </a:xfrm>
        </p:spPr>
        <p:txBody>
          <a:bodyPr>
            <a:noAutofit/>
          </a:bodyPr>
          <a:lstStyle/>
          <a:p>
            <a:pPr>
              <a:lnSpc>
                <a:spcPct val="150000"/>
              </a:lnSpc>
            </a:pPr>
            <a:r>
              <a:rPr lang="it-IT" sz="5400" dirty="0">
                <a:solidFill>
                  <a:srgbClr val="C00000"/>
                </a:solidFill>
              </a:rPr>
              <a:t>Numerose ricerche dimostrano che la stimolazione dei capezzoli attiva strutture corticali e subcorticali cerebrali che generano il piacere sessuale</a:t>
            </a:r>
          </a:p>
        </p:txBody>
      </p:sp>
    </p:spTree>
    <p:extLst>
      <p:ext uri="{BB962C8B-B14F-4D97-AF65-F5344CB8AC3E}">
        <p14:creationId xmlns:p14="http://schemas.microsoft.com/office/powerpoint/2010/main" val="1682576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pezzolo introflesso: come allattare? 7 consigli - GravidanzaOnLine">
            <a:extLst>
              <a:ext uri="{FF2B5EF4-FFF2-40B4-BE49-F238E27FC236}">
                <a16:creationId xmlns:a16="http://schemas.microsoft.com/office/drawing/2014/main" id="{5A5D5EA3-0731-FA9F-CC77-31D9792CD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41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 pari la lupa del Campidojo&quot; il simbolo di Roma che diventa il  protagonista di un detto | Roma.Com">
            <a:extLst>
              <a:ext uri="{FF2B5EF4-FFF2-40B4-BE49-F238E27FC236}">
                <a16:creationId xmlns:a16="http://schemas.microsoft.com/office/drawing/2014/main" id="{4FE851C9-83D1-02DB-A94E-183522025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135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ungitura a mano e meccanica - FDA shop">
            <a:extLst>
              <a:ext uri="{FF2B5EF4-FFF2-40B4-BE49-F238E27FC236}">
                <a16:creationId xmlns:a16="http://schemas.microsoft.com/office/drawing/2014/main" id="{25A1F6F4-0623-7806-1827-C94A378AC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153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D83D79-6CDD-B167-AB39-19E86419B15E}"/>
              </a:ext>
            </a:extLst>
          </p:cNvPr>
          <p:cNvSpPr>
            <a:spLocks noGrp="1"/>
          </p:cNvSpPr>
          <p:nvPr>
            <p:ph type="title"/>
          </p:nvPr>
        </p:nvSpPr>
        <p:spPr>
          <a:xfrm>
            <a:off x="713064" y="2881822"/>
            <a:ext cx="10640736" cy="1325563"/>
          </a:xfrm>
        </p:spPr>
        <p:txBody>
          <a:bodyPr>
            <a:noAutofit/>
          </a:bodyPr>
          <a:lstStyle/>
          <a:p>
            <a:pPr algn="just"/>
            <a:r>
              <a:rPr lang="it-IT" sz="5400" dirty="0">
                <a:solidFill>
                  <a:srgbClr val="C00000"/>
                </a:solidFill>
              </a:rPr>
              <a:t>Solo i mammiferi producono latte con la funzione di nutrire la prole. Un circuito chiuso dal capezzolo al tratto digestivo dove la minima contaminazione batterica veniva distrutta dal ph gastrico. </a:t>
            </a:r>
          </a:p>
        </p:txBody>
      </p:sp>
    </p:spTree>
    <p:extLst>
      <p:ext uri="{BB962C8B-B14F-4D97-AF65-F5344CB8AC3E}">
        <p14:creationId xmlns:p14="http://schemas.microsoft.com/office/powerpoint/2010/main" val="201675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DDE1BB-A817-0A3B-105A-6C489F85DC44}"/>
              </a:ext>
            </a:extLst>
          </p:cNvPr>
          <p:cNvSpPr>
            <a:spLocks noGrp="1"/>
          </p:cNvSpPr>
          <p:nvPr>
            <p:ph type="title"/>
          </p:nvPr>
        </p:nvSpPr>
        <p:spPr/>
        <p:txBody>
          <a:bodyPr>
            <a:normAutofit/>
          </a:bodyPr>
          <a:lstStyle/>
          <a:p>
            <a:pPr algn="ctr"/>
            <a:r>
              <a:rPr lang="it-IT" sz="6600" dirty="0">
                <a:solidFill>
                  <a:srgbClr val="C00000"/>
                </a:solidFill>
              </a:rPr>
              <a:t>Gender = genere</a:t>
            </a:r>
          </a:p>
        </p:txBody>
      </p:sp>
      <p:sp>
        <p:nvSpPr>
          <p:cNvPr id="4" name="CasellaDiTesto 3">
            <a:extLst>
              <a:ext uri="{FF2B5EF4-FFF2-40B4-BE49-F238E27FC236}">
                <a16:creationId xmlns:a16="http://schemas.microsoft.com/office/drawing/2014/main" id="{CFA7A6EB-1B7B-55BB-C46F-F020F2395277}"/>
              </a:ext>
            </a:extLst>
          </p:cNvPr>
          <p:cNvSpPr txBox="1"/>
          <p:nvPr/>
        </p:nvSpPr>
        <p:spPr>
          <a:xfrm>
            <a:off x="553672" y="2227088"/>
            <a:ext cx="10914077" cy="3416320"/>
          </a:xfrm>
          <a:prstGeom prst="rect">
            <a:avLst/>
          </a:prstGeom>
          <a:noFill/>
        </p:spPr>
        <p:txBody>
          <a:bodyPr wrap="square">
            <a:spAutoFit/>
          </a:bodyPr>
          <a:lstStyle/>
          <a:p>
            <a:pPr algn="l"/>
            <a:r>
              <a:rPr lang="it-IT" sz="7200" b="0" i="0" dirty="0">
                <a:solidFill>
                  <a:srgbClr val="C00000"/>
                </a:solidFill>
                <a:effectLst/>
                <a:latin typeface="+mj-lt"/>
              </a:rPr>
              <a:t>L'appartenenza a uno dei due sessi non biologico ma  culturale</a:t>
            </a:r>
          </a:p>
        </p:txBody>
      </p:sp>
    </p:spTree>
    <p:extLst>
      <p:ext uri="{BB962C8B-B14F-4D97-AF65-F5344CB8AC3E}">
        <p14:creationId xmlns:p14="http://schemas.microsoft.com/office/powerpoint/2010/main" val="17912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89EE013-D74D-D2FA-97D3-EC53963E3694}"/>
              </a:ext>
            </a:extLst>
          </p:cNvPr>
          <p:cNvSpPr txBox="1"/>
          <p:nvPr/>
        </p:nvSpPr>
        <p:spPr>
          <a:xfrm>
            <a:off x="1191237" y="1065131"/>
            <a:ext cx="9420836" cy="5078313"/>
          </a:xfrm>
          <a:prstGeom prst="rect">
            <a:avLst/>
          </a:prstGeom>
          <a:noFill/>
        </p:spPr>
        <p:txBody>
          <a:bodyPr wrap="square">
            <a:spAutoFit/>
          </a:bodyPr>
          <a:lstStyle/>
          <a:p>
            <a:r>
              <a:rPr lang="it-IT" sz="5400" dirty="0">
                <a:solidFill>
                  <a:srgbClr val="C00000"/>
                </a:solidFill>
              </a:rPr>
              <a:t>Il latte, in ambiente esterno,  si contamina all’istante con microrganismi che trovano nella sua ricchezza nutritiva un fertile terreno di impianto e proliferazione.</a:t>
            </a:r>
            <a:endParaRPr lang="it-IT" sz="5400" dirty="0"/>
          </a:p>
        </p:txBody>
      </p:sp>
    </p:spTree>
    <p:extLst>
      <p:ext uri="{BB962C8B-B14F-4D97-AF65-F5344CB8AC3E}">
        <p14:creationId xmlns:p14="http://schemas.microsoft.com/office/powerpoint/2010/main" val="113921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FE85B9-E2E5-D61C-C7D8-D10DC666FF0A}"/>
              </a:ext>
            </a:extLst>
          </p:cNvPr>
          <p:cNvSpPr>
            <a:spLocks noGrp="1"/>
          </p:cNvSpPr>
          <p:nvPr>
            <p:ph type="title"/>
          </p:nvPr>
        </p:nvSpPr>
        <p:spPr/>
        <p:txBody>
          <a:bodyPr>
            <a:normAutofit fontScale="90000"/>
          </a:bodyPr>
          <a:lstStyle/>
          <a:p>
            <a:pPr algn="ctr"/>
            <a:r>
              <a:rPr lang="it-IT" sz="6000" dirty="0">
                <a:solidFill>
                  <a:srgbClr val="C00000"/>
                </a:solidFill>
                <a:latin typeface="+mn-lt"/>
              </a:rPr>
              <a:t>Cosa c’entra questo con il formaggio?</a:t>
            </a:r>
          </a:p>
        </p:txBody>
      </p:sp>
      <p:sp>
        <p:nvSpPr>
          <p:cNvPr id="3" name="Segnaposto contenuto 2">
            <a:extLst>
              <a:ext uri="{FF2B5EF4-FFF2-40B4-BE49-F238E27FC236}">
                <a16:creationId xmlns:a16="http://schemas.microsoft.com/office/drawing/2014/main" id="{DF41CF8F-FF50-1A6C-A669-BC5A368B2A22}"/>
              </a:ext>
            </a:extLst>
          </p:cNvPr>
          <p:cNvSpPr>
            <a:spLocks noGrp="1"/>
          </p:cNvSpPr>
          <p:nvPr>
            <p:ph idx="1"/>
          </p:nvPr>
        </p:nvSpPr>
        <p:spPr/>
        <p:txBody>
          <a:bodyPr>
            <a:normAutofit fontScale="92500"/>
          </a:bodyPr>
          <a:lstStyle/>
          <a:p>
            <a:pPr algn="just">
              <a:lnSpc>
                <a:spcPct val="150000"/>
              </a:lnSpc>
            </a:pPr>
            <a:r>
              <a:rPr lang="it-IT" dirty="0">
                <a:solidFill>
                  <a:srgbClr val="C00000"/>
                </a:solidFill>
              </a:rPr>
              <a:t>Il Lattobacillo è molto diffuso nell’ambiente e trova nel latte (caldo, umido, zuccherino) un ottimo terreno di crescita. L’attività enzimatica del Lattobacillo consuma gli zuccheri che trasforma in acido lattico. Questo abbassa il pH e riduce il punto isoelettrico fino a che le catene di caseina precipitano. Questo si chiama coagulazione acida e si può ottenere aggiungendo altre sostanze acide come aceto, succo di limone, polifenoli vegetali come quelli del cardo, urina umana o animale.</a:t>
            </a:r>
          </a:p>
        </p:txBody>
      </p:sp>
    </p:spTree>
    <p:extLst>
      <p:ext uri="{BB962C8B-B14F-4D97-AF65-F5344CB8AC3E}">
        <p14:creationId xmlns:p14="http://schemas.microsoft.com/office/powerpoint/2010/main" val="550575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FA0E48-03F0-AE8F-1399-24CEF25E8DE3}"/>
              </a:ext>
            </a:extLst>
          </p:cNvPr>
          <p:cNvSpPr>
            <a:spLocks noGrp="1"/>
          </p:cNvSpPr>
          <p:nvPr>
            <p:ph type="ctrTitle"/>
          </p:nvPr>
        </p:nvSpPr>
        <p:spPr>
          <a:xfrm>
            <a:off x="729841" y="243281"/>
            <a:ext cx="10603685" cy="1501629"/>
          </a:xfrm>
        </p:spPr>
        <p:txBody>
          <a:bodyPr>
            <a:normAutofit fontScale="90000"/>
          </a:bodyPr>
          <a:lstStyle/>
          <a:p>
            <a:r>
              <a:rPr lang="it-IT" dirty="0">
                <a:solidFill>
                  <a:srgbClr val="C00000"/>
                </a:solidFill>
              </a:rPr>
              <a:t>Oddio urina??? Vi sembra strano vero??</a:t>
            </a:r>
          </a:p>
        </p:txBody>
      </p:sp>
      <p:sp>
        <p:nvSpPr>
          <p:cNvPr id="3" name="Sottotitolo 2">
            <a:extLst>
              <a:ext uri="{FF2B5EF4-FFF2-40B4-BE49-F238E27FC236}">
                <a16:creationId xmlns:a16="http://schemas.microsoft.com/office/drawing/2014/main" id="{5D104E71-ABBD-B770-206C-5375875DA56C}"/>
              </a:ext>
            </a:extLst>
          </p:cNvPr>
          <p:cNvSpPr>
            <a:spLocks noGrp="1"/>
          </p:cNvSpPr>
          <p:nvPr>
            <p:ph type="subTitle" idx="1"/>
          </p:nvPr>
        </p:nvSpPr>
        <p:spPr>
          <a:xfrm>
            <a:off x="528506" y="1744910"/>
            <a:ext cx="11006356" cy="4446165"/>
          </a:xfrm>
        </p:spPr>
        <p:txBody>
          <a:bodyPr>
            <a:normAutofit/>
          </a:bodyPr>
          <a:lstStyle/>
          <a:p>
            <a:pPr algn="just"/>
            <a:r>
              <a:rPr lang="it-IT" sz="4400" dirty="0">
                <a:solidFill>
                  <a:srgbClr val="C00000"/>
                </a:solidFill>
              </a:rPr>
              <a:t>I casari, i primi scienziati dell’alimentazione, avevano osservato che l’urina animale caduta per caso nel recipiente della mungitura accelerava il processo coagulativo del latte. Urina come il latte è un prodotto biologico del mammifero, secondo voi, si permettevano il lusso di buttare via il latte appena munto?  </a:t>
            </a:r>
          </a:p>
        </p:txBody>
      </p:sp>
    </p:spTree>
    <p:extLst>
      <p:ext uri="{BB962C8B-B14F-4D97-AF65-F5344CB8AC3E}">
        <p14:creationId xmlns:p14="http://schemas.microsoft.com/office/powerpoint/2010/main" val="225108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071EC4-3750-7A55-D517-4B9B67E2B822}"/>
              </a:ext>
            </a:extLst>
          </p:cNvPr>
          <p:cNvSpPr>
            <a:spLocks noGrp="1"/>
          </p:cNvSpPr>
          <p:nvPr>
            <p:ph type="title"/>
          </p:nvPr>
        </p:nvSpPr>
        <p:spPr>
          <a:xfrm>
            <a:off x="1131814" y="2537873"/>
            <a:ext cx="10515600" cy="1325563"/>
          </a:xfrm>
        </p:spPr>
        <p:txBody>
          <a:bodyPr>
            <a:noAutofit/>
          </a:bodyPr>
          <a:lstStyle/>
          <a:p>
            <a:pPr algn="just"/>
            <a:r>
              <a:rPr lang="it-IT" sz="5400" dirty="0">
                <a:solidFill>
                  <a:srgbClr val="C00000"/>
                </a:solidFill>
              </a:rPr>
              <a:t>E adesso avete capito perché un formaggio prodotto con il latte di due munte avrà caratteristiche differenti di quello ottenuto da una sola munta dove la coagulazione acida ha avuto ben poco tempo per realizzarsi</a:t>
            </a:r>
          </a:p>
        </p:txBody>
      </p:sp>
    </p:spTree>
    <p:extLst>
      <p:ext uri="{BB962C8B-B14F-4D97-AF65-F5344CB8AC3E}">
        <p14:creationId xmlns:p14="http://schemas.microsoft.com/office/powerpoint/2010/main" val="1298312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94C149-9D7B-86BC-5522-EB155FD5F623}"/>
              </a:ext>
            </a:extLst>
          </p:cNvPr>
          <p:cNvSpPr>
            <a:spLocks noGrp="1"/>
          </p:cNvSpPr>
          <p:nvPr>
            <p:ph type="title"/>
          </p:nvPr>
        </p:nvSpPr>
        <p:spPr>
          <a:xfrm>
            <a:off x="964035" y="2512707"/>
            <a:ext cx="10515600" cy="1325563"/>
          </a:xfrm>
        </p:spPr>
        <p:txBody>
          <a:bodyPr>
            <a:normAutofit fontScale="90000"/>
          </a:bodyPr>
          <a:lstStyle/>
          <a:p>
            <a:r>
              <a:rPr lang="it-IT" sz="8000" dirty="0">
                <a:solidFill>
                  <a:srgbClr val="C00000"/>
                </a:solidFill>
              </a:rPr>
              <a:t>La rivoluzione del caglio</a:t>
            </a:r>
          </a:p>
        </p:txBody>
      </p:sp>
    </p:spTree>
    <p:extLst>
      <p:ext uri="{BB962C8B-B14F-4D97-AF65-F5344CB8AC3E}">
        <p14:creationId xmlns:p14="http://schemas.microsoft.com/office/powerpoint/2010/main" val="1650503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66994-23C6-86AC-D90B-9AD63068CEA2}"/>
              </a:ext>
            </a:extLst>
          </p:cNvPr>
          <p:cNvSpPr>
            <a:spLocks noGrp="1"/>
          </p:cNvSpPr>
          <p:nvPr>
            <p:ph type="title"/>
          </p:nvPr>
        </p:nvSpPr>
        <p:spPr>
          <a:xfrm>
            <a:off x="838199" y="365125"/>
            <a:ext cx="10705051" cy="5691726"/>
          </a:xfrm>
        </p:spPr>
        <p:txBody>
          <a:bodyPr>
            <a:normAutofit/>
          </a:bodyPr>
          <a:lstStyle/>
          <a:p>
            <a:r>
              <a:rPr lang="it-IT" sz="11500" dirty="0">
                <a:solidFill>
                  <a:srgbClr val="C00000"/>
                </a:solidFill>
              </a:rPr>
              <a:t>Caglio</a:t>
            </a:r>
            <a:br>
              <a:rPr lang="it-IT" sz="11500" dirty="0">
                <a:solidFill>
                  <a:srgbClr val="C00000"/>
                </a:solidFill>
              </a:rPr>
            </a:br>
            <a:r>
              <a:rPr lang="it-IT" sz="11500" dirty="0">
                <a:solidFill>
                  <a:srgbClr val="C00000"/>
                </a:solidFill>
              </a:rPr>
              <a:t>è la crasi di coagulo</a:t>
            </a:r>
          </a:p>
        </p:txBody>
      </p:sp>
    </p:spTree>
    <p:extLst>
      <p:ext uri="{BB962C8B-B14F-4D97-AF65-F5344CB8AC3E}">
        <p14:creationId xmlns:p14="http://schemas.microsoft.com/office/powerpoint/2010/main" val="2544234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09C745-A905-EB89-2A09-41450B251B29}"/>
              </a:ext>
            </a:extLst>
          </p:cNvPr>
          <p:cNvSpPr>
            <a:spLocks noGrp="1"/>
          </p:cNvSpPr>
          <p:nvPr>
            <p:ph type="title"/>
          </p:nvPr>
        </p:nvSpPr>
        <p:spPr>
          <a:xfrm>
            <a:off x="838200" y="365125"/>
            <a:ext cx="10515600" cy="5012218"/>
          </a:xfrm>
        </p:spPr>
        <p:txBody>
          <a:bodyPr>
            <a:normAutofit/>
          </a:bodyPr>
          <a:lstStyle/>
          <a:p>
            <a:r>
              <a:rPr lang="it-IT" sz="9600" dirty="0">
                <a:solidFill>
                  <a:srgbClr val="C00000"/>
                </a:solidFill>
              </a:rPr>
              <a:t>La rivoluzione della cottura della cagliata</a:t>
            </a:r>
          </a:p>
        </p:txBody>
      </p:sp>
    </p:spTree>
    <p:extLst>
      <p:ext uri="{BB962C8B-B14F-4D97-AF65-F5344CB8AC3E}">
        <p14:creationId xmlns:p14="http://schemas.microsoft.com/office/powerpoint/2010/main" val="17686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DEEC31-9C1E-E125-C168-5A59137987D6}"/>
              </a:ext>
            </a:extLst>
          </p:cNvPr>
          <p:cNvSpPr>
            <a:spLocks noGrp="1"/>
          </p:cNvSpPr>
          <p:nvPr>
            <p:ph type="title"/>
          </p:nvPr>
        </p:nvSpPr>
        <p:spPr>
          <a:xfrm>
            <a:off x="838200" y="365125"/>
            <a:ext cx="10515600" cy="5121275"/>
          </a:xfrm>
        </p:spPr>
        <p:txBody>
          <a:bodyPr>
            <a:normAutofit/>
          </a:bodyPr>
          <a:lstStyle/>
          <a:p>
            <a:r>
              <a:rPr lang="it-IT" sz="11500" dirty="0">
                <a:solidFill>
                  <a:srgbClr val="C00000"/>
                </a:solidFill>
              </a:rPr>
              <a:t>I casari i primi scienziati del mondo</a:t>
            </a:r>
          </a:p>
        </p:txBody>
      </p:sp>
    </p:spTree>
    <p:extLst>
      <p:ext uri="{BB962C8B-B14F-4D97-AF65-F5344CB8AC3E}">
        <p14:creationId xmlns:p14="http://schemas.microsoft.com/office/powerpoint/2010/main" val="716114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CCC8832-EDBE-BA0B-20D2-2B1C34BA56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4215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8055289-510F-0128-069A-E383F4E92C92}"/>
              </a:ext>
            </a:extLst>
          </p:cNvPr>
          <p:cNvSpPr txBox="1"/>
          <p:nvPr/>
        </p:nvSpPr>
        <p:spPr>
          <a:xfrm>
            <a:off x="833886" y="198733"/>
            <a:ext cx="10524227" cy="5997924"/>
          </a:xfrm>
          <a:prstGeom prst="rect">
            <a:avLst/>
          </a:prstGeom>
          <a:noFill/>
        </p:spPr>
        <p:txBody>
          <a:bodyPr wrap="square">
            <a:spAutoFit/>
          </a:bodyPr>
          <a:lstStyle/>
          <a:p>
            <a:pPr>
              <a:lnSpc>
                <a:spcPct val="150000"/>
              </a:lnSpc>
            </a:pPr>
            <a:r>
              <a:rPr lang="en-US" sz="6600" dirty="0">
                <a:solidFill>
                  <a:srgbClr val="C00000"/>
                </a:solidFill>
              </a:rPr>
              <a:t>Key odorants in various cheese types as determined by gas chromatography-olfactometry</a:t>
            </a:r>
            <a:endParaRPr lang="it-IT" sz="6600" dirty="0">
              <a:solidFill>
                <a:srgbClr val="C00000"/>
              </a:solidFill>
            </a:endParaRPr>
          </a:p>
        </p:txBody>
      </p:sp>
    </p:spTree>
    <p:extLst>
      <p:ext uri="{BB962C8B-B14F-4D97-AF65-F5344CB8AC3E}">
        <p14:creationId xmlns:p14="http://schemas.microsoft.com/office/powerpoint/2010/main" val="2772910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one de Beauvoir - Wikipedia">
            <a:extLst>
              <a:ext uri="{FF2B5EF4-FFF2-40B4-BE49-F238E27FC236}">
                <a16:creationId xmlns:a16="http://schemas.microsoft.com/office/drawing/2014/main" id="{768A3D82-88CA-992D-2ABA-FC3C4D85B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534" y="0"/>
            <a:ext cx="57716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4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700B82-B30E-8C6D-A1E7-0FCE233449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6531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1309B54-5A63-F39C-9068-5C83C7821E0F}"/>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20340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7C07E60-677D-1D25-BD1F-57499A059757}"/>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763944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7714455-DED6-2E68-A84A-82D28CB8F5C9}"/>
              </a:ext>
            </a:extLst>
          </p:cNvPr>
          <p:cNvSpPr txBox="1"/>
          <p:nvPr/>
        </p:nvSpPr>
        <p:spPr>
          <a:xfrm>
            <a:off x="605286" y="594117"/>
            <a:ext cx="10981428" cy="5719451"/>
          </a:xfrm>
          <a:prstGeom prst="rect">
            <a:avLst/>
          </a:prstGeom>
          <a:noFill/>
        </p:spPr>
        <p:txBody>
          <a:bodyPr wrap="square">
            <a:spAutoFit/>
          </a:bodyPr>
          <a:lstStyle/>
          <a:p>
            <a:pPr algn="ctr">
              <a:lnSpc>
                <a:spcPct val="150000"/>
              </a:lnSpc>
            </a:pPr>
            <a:r>
              <a:rPr lang="it-IT" sz="4800" dirty="0">
                <a:solidFill>
                  <a:srgbClr val="C00000"/>
                </a:solidFill>
                <a:effectLst>
                  <a:outerShdw blurRad="38100" dist="38100" dir="2700000" algn="tl">
                    <a:srgbClr val="000000">
                      <a:alpha val="43137"/>
                    </a:srgbClr>
                  </a:outerShdw>
                </a:effectLst>
              </a:rPr>
              <a:t>Alcoli</a:t>
            </a:r>
          </a:p>
          <a:p>
            <a:pPr>
              <a:lnSpc>
                <a:spcPct val="150000"/>
              </a:lnSpc>
            </a:pPr>
            <a:r>
              <a:rPr lang="it-IT" sz="3600" dirty="0">
                <a:solidFill>
                  <a:srgbClr val="C00000"/>
                </a:solidFill>
              </a:rPr>
              <a:t>Vi sono diverse vie metaboliche nel formaggio che portano alla biosintesi di alcoli: metabolismo del lattosio, la riduzione dei metilchetoni, metabolismo degli aminoacidi e degradazione degli acidi linoleico e linolenico</a:t>
            </a:r>
          </a:p>
          <a:p>
            <a:pPr>
              <a:lnSpc>
                <a:spcPct val="150000"/>
              </a:lnSpc>
            </a:pPr>
            <a:endParaRPr lang="it-IT" dirty="0"/>
          </a:p>
        </p:txBody>
      </p:sp>
    </p:spTree>
    <p:extLst>
      <p:ext uri="{BB962C8B-B14F-4D97-AF65-F5344CB8AC3E}">
        <p14:creationId xmlns:p14="http://schemas.microsoft.com/office/powerpoint/2010/main" val="722343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75FEEED-F7A7-9330-4A4F-1F7094CB59DB}"/>
              </a:ext>
            </a:extLst>
          </p:cNvPr>
          <p:cNvSpPr txBox="1"/>
          <p:nvPr/>
        </p:nvSpPr>
        <p:spPr>
          <a:xfrm>
            <a:off x="665672" y="659011"/>
            <a:ext cx="10860656" cy="6001643"/>
          </a:xfrm>
          <a:prstGeom prst="rect">
            <a:avLst/>
          </a:prstGeom>
          <a:noFill/>
        </p:spPr>
        <p:txBody>
          <a:bodyPr wrap="square">
            <a:spAutoFit/>
          </a:bodyPr>
          <a:lstStyle/>
          <a:p>
            <a:pPr algn="ctr">
              <a:lnSpc>
                <a:spcPct val="150000"/>
              </a:lnSpc>
            </a:pPr>
            <a:r>
              <a:rPr lang="it-IT" sz="4400" dirty="0">
                <a:solidFill>
                  <a:srgbClr val="C00000"/>
                </a:solidFill>
                <a:effectLst>
                  <a:outerShdw blurRad="38100" dist="38100" dir="2700000" algn="tl">
                    <a:srgbClr val="000000">
                      <a:alpha val="43137"/>
                    </a:srgbClr>
                  </a:outerShdw>
                </a:effectLst>
              </a:rPr>
              <a:t>Aldeidi</a:t>
            </a:r>
          </a:p>
          <a:p>
            <a:pPr algn="just">
              <a:lnSpc>
                <a:spcPct val="150000"/>
              </a:lnSpc>
            </a:pPr>
            <a:r>
              <a:rPr lang="it-IT" sz="4000" dirty="0">
                <a:solidFill>
                  <a:srgbClr val="C00000"/>
                </a:solidFill>
              </a:rPr>
              <a:t>Le aldeidi, alcoli deidrogenati, derivano dalla trasformazione degli aminoacidi per transaminazione. Questi prodotti sono transienti perché sono rapidamente ridotti ad alcoli o ossidati in sostanze acide.</a:t>
            </a:r>
          </a:p>
          <a:p>
            <a:endParaRPr lang="it-IT" dirty="0"/>
          </a:p>
        </p:txBody>
      </p:sp>
    </p:spTree>
    <p:extLst>
      <p:ext uri="{BB962C8B-B14F-4D97-AF65-F5344CB8AC3E}">
        <p14:creationId xmlns:p14="http://schemas.microsoft.com/office/powerpoint/2010/main" val="1572049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496CB7D-917E-89A7-1EF1-686A736FBD1A}"/>
              </a:ext>
            </a:extLst>
          </p:cNvPr>
          <p:cNvSpPr txBox="1"/>
          <p:nvPr/>
        </p:nvSpPr>
        <p:spPr>
          <a:xfrm>
            <a:off x="218114" y="0"/>
            <a:ext cx="11643919" cy="6002669"/>
          </a:xfrm>
          <a:prstGeom prst="rect">
            <a:avLst/>
          </a:prstGeom>
          <a:noFill/>
        </p:spPr>
        <p:txBody>
          <a:bodyPr wrap="square">
            <a:spAutoFit/>
          </a:bodyPr>
          <a:lstStyle/>
          <a:p>
            <a:pPr algn="ctr">
              <a:lnSpc>
                <a:spcPct val="150000"/>
              </a:lnSpc>
            </a:pPr>
            <a:r>
              <a:rPr lang="it-IT" sz="3600" dirty="0">
                <a:solidFill>
                  <a:srgbClr val="C00000"/>
                </a:solidFill>
                <a:effectLst>
                  <a:outerShdw blurRad="38100" dist="38100" dir="2700000" algn="tl">
                    <a:srgbClr val="000000">
                      <a:alpha val="43137"/>
                    </a:srgbClr>
                  </a:outerShdw>
                </a:effectLst>
              </a:rPr>
              <a:t>Chetoni</a:t>
            </a:r>
          </a:p>
          <a:p>
            <a:pPr algn="just">
              <a:lnSpc>
                <a:spcPct val="150000"/>
              </a:lnSpc>
            </a:pPr>
            <a:r>
              <a:rPr lang="it-IT" sz="3200" dirty="0">
                <a:solidFill>
                  <a:srgbClr val="C00000"/>
                </a:solidFill>
              </a:rPr>
              <a:t>Il loro odore tipico e la bassa soglia percettiva, soprattutto per i metilchetoni, contribuiscono all’odore dei formaggi soprattutto quelli erborinati o quelli a crosta fiorita. Questo deriva dalla attività enzimatica delle muffe come penicillum roqueforti, camemberti o candidum. Ad esempio, il 2-eptanone è tipico dei formaggi erborinati mentre il 2-undecanone è quello del camembert.</a:t>
            </a:r>
          </a:p>
        </p:txBody>
      </p:sp>
    </p:spTree>
    <p:extLst>
      <p:ext uri="{BB962C8B-B14F-4D97-AF65-F5344CB8AC3E}">
        <p14:creationId xmlns:p14="http://schemas.microsoft.com/office/powerpoint/2010/main" val="1546147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3BDCC83-7254-8482-19A6-43934399C131}"/>
              </a:ext>
            </a:extLst>
          </p:cNvPr>
          <p:cNvSpPr txBox="1"/>
          <p:nvPr/>
        </p:nvSpPr>
        <p:spPr>
          <a:xfrm>
            <a:off x="756249" y="141350"/>
            <a:ext cx="10679502" cy="6060698"/>
          </a:xfrm>
          <a:prstGeom prst="rect">
            <a:avLst/>
          </a:prstGeom>
          <a:noFill/>
        </p:spPr>
        <p:txBody>
          <a:bodyPr wrap="square">
            <a:spAutoFit/>
          </a:bodyPr>
          <a:lstStyle/>
          <a:p>
            <a:pPr algn="ctr">
              <a:lnSpc>
                <a:spcPct val="150000"/>
              </a:lnSpc>
            </a:pPr>
            <a:r>
              <a:rPr lang="it-IT" sz="4400" dirty="0">
                <a:solidFill>
                  <a:srgbClr val="C00000"/>
                </a:solidFill>
                <a:effectLst>
                  <a:outerShdw blurRad="38100" dist="38100" dir="2700000" algn="tl">
                    <a:srgbClr val="000000">
                      <a:alpha val="43137"/>
                    </a:srgbClr>
                  </a:outerShdw>
                </a:effectLst>
              </a:rPr>
              <a:t>Esteri</a:t>
            </a:r>
          </a:p>
          <a:p>
            <a:pPr>
              <a:lnSpc>
                <a:spcPct val="150000"/>
              </a:lnSpc>
            </a:pPr>
            <a:r>
              <a:rPr lang="it-IT" sz="4400" dirty="0">
                <a:solidFill>
                  <a:srgbClr val="C00000"/>
                </a:solidFill>
              </a:rPr>
              <a:t>Sono sostanze volatili presenti nei formaggi. Derivano dalla reazione tra acidi grassi a breve o media catena e alcoli secondari prodotti dalla fermentazione del lattosio o dal catabolismo degli aminoacidi.</a:t>
            </a:r>
          </a:p>
        </p:txBody>
      </p:sp>
    </p:spTree>
    <p:extLst>
      <p:ext uri="{BB962C8B-B14F-4D97-AF65-F5344CB8AC3E}">
        <p14:creationId xmlns:p14="http://schemas.microsoft.com/office/powerpoint/2010/main" val="2727777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44529BC-175A-5BE8-C436-779A04345D5B}"/>
              </a:ext>
            </a:extLst>
          </p:cNvPr>
          <p:cNvSpPr txBox="1"/>
          <p:nvPr/>
        </p:nvSpPr>
        <p:spPr>
          <a:xfrm>
            <a:off x="644106" y="65099"/>
            <a:ext cx="10731260" cy="5991256"/>
          </a:xfrm>
          <a:prstGeom prst="rect">
            <a:avLst/>
          </a:prstGeom>
          <a:noFill/>
        </p:spPr>
        <p:txBody>
          <a:bodyPr wrap="square">
            <a:spAutoFit/>
          </a:bodyPr>
          <a:lstStyle/>
          <a:p>
            <a:pPr algn="ctr">
              <a:lnSpc>
                <a:spcPct val="150000"/>
              </a:lnSpc>
            </a:pPr>
            <a:r>
              <a:rPr lang="it-IT" sz="4400" dirty="0">
                <a:solidFill>
                  <a:srgbClr val="C00000"/>
                </a:solidFill>
                <a:effectLst>
                  <a:outerShdw blurRad="38100" dist="38100" dir="2700000" algn="tl">
                    <a:srgbClr val="000000">
                      <a:alpha val="43137"/>
                    </a:srgbClr>
                  </a:outerShdw>
                </a:effectLst>
              </a:rPr>
              <a:t>Lattoni</a:t>
            </a:r>
          </a:p>
          <a:p>
            <a:pPr algn="just">
              <a:lnSpc>
                <a:spcPct val="150000"/>
              </a:lnSpc>
            </a:pPr>
            <a:r>
              <a:rPr lang="it-IT" sz="3600" dirty="0">
                <a:solidFill>
                  <a:srgbClr val="C00000"/>
                </a:solidFill>
              </a:rPr>
              <a:t>Sono esteri ciclici in cui la funzione alcolica e quella acida appartengono alla stessa molecola. Ad esempio, il </a:t>
            </a:r>
            <a:r>
              <a:rPr lang="it-IT" sz="3600" dirty="0">
                <a:solidFill>
                  <a:srgbClr val="C00000"/>
                </a:solidFill>
                <a:latin typeface="DengXian" panose="020B0503020204020204" pitchFamily="2" charset="-122"/>
                <a:ea typeface="DengXian" panose="020B0503020204020204" pitchFamily="2" charset="-122"/>
              </a:rPr>
              <a:t> </a:t>
            </a:r>
            <a:r>
              <a:rPr lang="el-GR" sz="3600" dirty="0">
                <a:solidFill>
                  <a:srgbClr val="C00000"/>
                </a:solidFill>
                <a:latin typeface="DengXian" panose="02010600030101010101" pitchFamily="2" charset="-122"/>
                <a:ea typeface="DengXian" panose="02010600030101010101" pitchFamily="2" charset="-122"/>
              </a:rPr>
              <a:t>δ</a:t>
            </a:r>
            <a:r>
              <a:rPr lang="it-IT" sz="3600" dirty="0">
                <a:solidFill>
                  <a:srgbClr val="C00000"/>
                </a:solidFill>
              </a:rPr>
              <a:t>decalactone che ricorda la noce di cocco caratterizza l’odore del camembert. Il </a:t>
            </a:r>
            <a:r>
              <a:rPr lang="el-GR" sz="3600" dirty="0">
                <a:solidFill>
                  <a:srgbClr val="C00000"/>
                </a:solidFill>
                <a:latin typeface="DengXian" panose="02010600030101010101" pitchFamily="2" charset="-122"/>
                <a:ea typeface="DengXian" panose="02010600030101010101" pitchFamily="2" charset="-122"/>
              </a:rPr>
              <a:t>δ</a:t>
            </a:r>
            <a:r>
              <a:rPr lang="it-IT" sz="3600" dirty="0">
                <a:solidFill>
                  <a:srgbClr val="C00000"/>
                </a:solidFill>
              </a:rPr>
              <a:t>octalactone ricorda invece la pesca ed è percepibile nella mozzarella fior di latte.</a:t>
            </a:r>
          </a:p>
        </p:txBody>
      </p:sp>
    </p:spTree>
    <p:extLst>
      <p:ext uri="{BB962C8B-B14F-4D97-AF65-F5344CB8AC3E}">
        <p14:creationId xmlns:p14="http://schemas.microsoft.com/office/powerpoint/2010/main" val="4254319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792BF24-8FDF-7695-A6F3-D08FC9B85156}"/>
              </a:ext>
            </a:extLst>
          </p:cNvPr>
          <p:cNvSpPr txBox="1"/>
          <p:nvPr/>
        </p:nvSpPr>
        <p:spPr>
          <a:xfrm>
            <a:off x="747622" y="-184642"/>
            <a:ext cx="10696755" cy="6822252"/>
          </a:xfrm>
          <a:prstGeom prst="rect">
            <a:avLst/>
          </a:prstGeom>
          <a:noFill/>
        </p:spPr>
        <p:txBody>
          <a:bodyPr wrap="square">
            <a:spAutoFit/>
          </a:bodyPr>
          <a:lstStyle/>
          <a:p>
            <a:pPr algn="just">
              <a:lnSpc>
                <a:spcPct val="150000"/>
              </a:lnSpc>
            </a:pPr>
            <a:r>
              <a:rPr lang="it-IT" sz="4400" dirty="0">
                <a:solidFill>
                  <a:srgbClr val="C00000"/>
                </a:solidFill>
                <a:effectLst>
                  <a:outerShdw blurRad="38100" dist="38100" dir="2700000" algn="tl">
                    <a:srgbClr val="000000">
                      <a:alpha val="43137"/>
                    </a:srgbClr>
                  </a:outerShdw>
                </a:effectLst>
              </a:rPr>
              <a:t>                                 Furani</a:t>
            </a:r>
          </a:p>
          <a:p>
            <a:pPr algn="just">
              <a:lnSpc>
                <a:spcPct val="150000"/>
              </a:lnSpc>
            </a:pPr>
            <a:r>
              <a:rPr lang="it-IT" sz="3600" dirty="0">
                <a:solidFill>
                  <a:srgbClr val="C00000"/>
                </a:solidFill>
              </a:rPr>
              <a:t>I furani e furanoni sono conosciuti per essere importanti elementi gustativi. Il sotolone contribuisce all’odore del camembert, il furanone dona la  percezione di caramello all’</a:t>
            </a:r>
            <a:r>
              <a:rPr lang="it-IT" sz="3600" u="sng" dirty="0">
                <a:solidFill>
                  <a:srgbClr val="C00000"/>
                </a:solidFill>
              </a:rPr>
              <a:t>Emmentaler</a:t>
            </a:r>
            <a:r>
              <a:rPr lang="it-IT" sz="3600" dirty="0">
                <a:solidFill>
                  <a:srgbClr val="C00000"/>
                </a:solidFill>
              </a:rPr>
              <a:t> . Un altro furanone importante, l’omofuranaeolo, ha un importante aroma umami e infatti lo si trova anche nella salsa di soia.</a:t>
            </a:r>
          </a:p>
        </p:txBody>
      </p:sp>
    </p:spTree>
    <p:extLst>
      <p:ext uri="{BB962C8B-B14F-4D97-AF65-F5344CB8AC3E}">
        <p14:creationId xmlns:p14="http://schemas.microsoft.com/office/powerpoint/2010/main" val="1316196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7D0CE1A-BD6D-0BC5-A7DD-9F8834E06950}"/>
              </a:ext>
            </a:extLst>
          </p:cNvPr>
          <p:cNvSpPr txBox="1"/>
          <p:nvPr/>
        </p:nvSpPr>
        <p:spPr>
          <a:xfrm>
            <a:off x="657046" y="562553"/>
            <a:ext cx="10877908" cy="5275868"/>
          </a:xfrm>
          <a:prstGeom prst="rect">
            <a:avLst/>
          </a:prstGeom>
          <a:noFill/>
        </p:spPr>
        <p:txBody>
          <a:bodyPr wrap="square">
            <a:spAutoFit/>
          </a:bodyPr>
          <a:lstStyle/>
          <a:p>
            <a:pPr algn="ctr">
              <a:lnSpc>
                <a:spcPct val="150000"/>
              </a:lnSpc>
            </a:pPr>
            <a:r>
              <a:rPr lang="it-IT" sz="5400" dirty="0">
                <a:solidFill>
                  <a:srgbClr val="C00000"/>
                </a:solidFill>
                <a:effectLst>
                  <a:outerShdw blurRad="38100" dist="38100" dir="2700000" algn="tl">
                    <a:srgbClr val="000000">
                      <a:alpha val="43137"/>
                    </a:srgbClr>
                  </a:outerShdw>
                </a:effectLst>
              </a:rPr>
              <a:t>Sostanze che contengono azoto</a:t>
            </a:r>
          </a:p>
          <a:p>
            <a:pPr>
              <a:lnSpc>
                <a:spcPct val="150000"/>
              </a:lnSpc>
            </a:pPr>
            <a:r>
              <a:rPr lang="it-IT" sz="4400" dirty="0">
                <a:solidFill>
                  <a:srgbClr val="C00000"/>
                </a:solidFill>
              </a:rPr>
              <a:t>Fra questi composti azotati merita una nota </a:t>
            </a:r>
            <a:r>
              <a:rPr lang="it-IT" sz="4400" u="sng" dirty="0">
                <a:solidFill>
                  <a:srgbClr val="C00000"/>
                </a:solidFill>
              </a:rPr>
              <a:t>l’indolo</a:t>
            </a:r>
            <a:r>
              <a:rPr lang="it-IT" sz="4400" dirty="0">
                <a:solidFill>
                  <a:srgbClr val="C00000"/>
                </a:solidFill>
              </a:rPr>
              <a:t> perché è il responsabile dell’odore muschiato della mozzarella di bufala che qualche volta si avvicina allo stallatico.</a:t>
            </a:r>
          </a:p>
        </p:txBody>
      </p:sp>
    </p:spTree>
    <p:extLst>
      <p:ext uri="{BB962C8B-B14F-4D97-AF65-F5344CB8AC3E}">
        <p14:creationId xmlns:p14="http://schemas.microsoft.com/office/powerpoint/2010/main" val="103377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9B561D-F693-C3AA-A14E-F4791BCFD204}"/>
              </a:ext>
            </a:extLst>
          </p:cNvPr>
          <p:cNvSpPr>
            <a:spLocks noGrp="1"/>
          </p:cNvSpPr>
          <p:nvPr>
            <p:ph type="title"/>
          </p:nvPr>
        </p:nvSpPr>
        <p:spPr>
          <a:xfrm>
            <a:off x="896923" y="620785"/>
            <a:ext cx="10515600" cy="5637402"/>
          </a:xfrm>
        </p:spPr>
        <p:txBody>
          <a:bodyPr>
            <a:normAutofit/>
          </a:bodyPr>
          <a:lstStyle/>
          <a:p>
            <a:pPr algn="just"/>
            <a:r>
              <a:rPr lang="it-IT" sz="4800" b="0" i="0" dirty="0">
                <a:solidFill>
                  <a:srgbClr val="3E3F3E"/>
                </a:solidFill>
                <a:effectLst/>
                <a:latin typeface="Crimson Text"/>
              </a:rPr>
              <a:t>.</a:t>
            </a:r>
            <a:r>
              <a:rPr lang="it-IT" sz="4800" dirty="0">
                <a:solidFill>
                  <a:srgbClr val="C00000"/>
                </a:solidFill>
                <a:latin typeface="Cambria" panose="02040503050406030204" pitchFamily="18" charset="0"/>
                <a:ea typeface="Cambria" panose="02040503050406030204" pitchFamily="18" charset="0"/>
              </a:rPr>
              <a:t> Simone de Beauvoir scrive nel suo libro </a:t>
            </a:r>
            <a:r>
              <a:rPr lang="it-IT" sz="4800" i="1" dirty="0">
                <a:solidFill>
                  <a:srgbClr val="C00000"/>
                </a:solidFill>
                <a:latin typeface="Cambria" panose="02040503050406030204" pitchFamily="18" charset="0"/>
                <a:ea typeface="Cambria" panose="02040503050406030204" pitchFamily="18" charset="0"/>
              </a:rPr>
              <a:t>Il secondo sesso</a:t>
            </a:r>
            <a:r>
              <a:rPr lang="it-IT" sz="4800" dirty="0">
                <a:solidFill>
                  <a:srgbClr val="C00000"/>
                </a:solidFill>
                <a:latin typeface="Cambria" panose="02040503050406030204" pitchFamily="18" charset="0"/>
                <a:ea typeface="Cambria" panose="02040503050406030204" pitchFamily="18" charset="0"/>
              </a:rPr>
              <a:t> (1949) sul destino della donna scandito da un’identità di genere inferiore, subordinata e dipendente rispetto a quella maschile, dove quello maschile è identificato quale prototipo di umanità</a:t>
            </a:r>
            <a:endParaRPr lang="it-IT" sz="4800" dirty="0"/>
          </a:p>
        </p:txBody>
      </p:sp>
    </p:spTree>
    <p:extLst>
      <p:ext uri="{BB962C8B-B14F-4D97-AF65-F5344CB8AC3E}">
        <p14:creationId xmlns:p14="http://schemas.microsoft.com/office/powerpoint/2010/main" val="565197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4906D8A-BD14-2AFA-2090-758019AE063C}"/>
              </a:ext>
            </a:extLst>
          </p:cNvPr>
          <p:cNvSpPr txBox="1"/>
          <p:nvPr/>
        </p:nvSpPr>
        <p:spPr>
          <a:xfrm>
            <a:off x="517584" y="160890"/>
            <a:ext cx="10765767" cy="6095002"/>
          </a:xfrm>
          <a:prstGeom prst="rect">
            <a:avLst/>
          </a:prstGeom>
          <a:noFill/>
        </p:spPr>
        <p:txBody>
          <a:bodyPr wrap="square">
            <a:spAutoFit/>
          </a:bodyPr>
          <a:lstStyle/>
          <a:p>
            <a:pPr algn="ctr">
              <a:lnSpc>
                <a:spcPct val="150000"/>
              </a:lnSpc>
            </a:pPr>
            <a:r>
              <a:rPr lang="it-IT" sz="4000" dirty="0">
                <a:solidFill>
                  <a:srgbClr val="C00000"/>
                </a:solidFill>
                <a:effectLst>
                  <a:outerShdw blurRad="38100" dist="38100" dir="2700000" algn="tl">
                    <a:srgbClr val="000000">
                      <a:alpha val="43137"/>
                    </a:srgbClr>
                  </a:outerShdw>
                </a:effectLst>
              </a:rPr>
              <a:t>Pirazine</a:t>
            </a:r>
          </a:p>
          <a:p>
            <a:pPr>
              <a:lnSpc>
                <a:spcPct val="150000"/>
              </a:lnSpc>
            </a:pPr>
            <a:r>
              <a:rPr lang="it-IT" sz="3200" dirty="0">
                <a:solidFill>
                  <a:srgbClr val="C00000"/>
                </a:solidFill>
              </a:rPr>
              <a:t>Le pirazine sono importanti nell’aroma del formaggio per la bassa soglia di percezione e caratterizzano il cheddar inglese di fattoria o il </a:t>
            </a:r>
            <a:r>
              <a:rPr lang="it-IT" sz="3200" dirty="0" err="1">
                <a:solidFill>
                  <a:srgbClr val="C00000"/>
                </a:solidFill>
              </a:rPr>
              <a:t>Tilsiter</a:t>
            </a:r>
            <a:r>
              <a:rPr lang="it-IT" sz="3200" dirty="0">
                <a:solidFill>
                  <a:srgbClr val="C00000"/>
                </a:solidFill>
              </a:rPr>
              <a:t> svizzero. Sono prodotte dalla degradazione della l-valina ad opera dello Pseudomonas taetrolens. Le pirazine più note sono quelle dei peperoni verdi e sono elementi di verticalità olfattiva in molti vini come il sauvignon blanc.</a:t>
            </a:r>
          </a:p>
        </p:txBody>
      </p:sp>
    </p:spTree>
    <p:extLst>
      <p:ext uri="{BB962C8B-B14F-4D97-AF65-F5344CB8AC3E}">
        <p14:creationId xmlns:p14="http://schemas.microsoft.com/office/powerpoint/2010/main" val="425719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CBB7BD8-D0DA-7084-AD35-3C6423B58945}"/>
              </a:ext>
            </a:extLst>
          </p:cNvPr>
          <p:cNvSpPr txBox="1"/>
          <p:nvPr/>
        </p:nvSpPr>
        <p:spPr>
          <a:xfrm>
            <a:off x="519022" y="0"/>
            <a:ext cx="10739887" cy="6729919"/>
          </a:xfrm>
          <a:prstGeom prst="rect">
            <a:avLst/>
          </a:prstGeom>
          <a:noFill/>
        </p:spPr>
        <p:txBody>
          <a:bodyPr wrap="square">
            <a:spAutoFit/>
          </a:bodyPr>
          <a:lstStyle/>
          <a:p>
            <a:pPr algn="ctr">
              <a:lnSpc>
                <a:spcPct val="150000"/>
              </a:lnSpc>
            </a:pPr>
            <a:r>
              <a:rPr lang="it-IT" sz="4000" dirty="0">
                <a:solidFill>
                  <a:srgbClr val="C00000"/>
                </a:solidFill>
                <a:effectLst>
                  <a:outerShdw blurRad="38100" dist="38100" dir="2700000" algn="tl">
                    <a:srgbClr val="000000">
                      <a:alpha val="43137"/>
                    </a:srgbClr>
                  </a:outerShdw>
                </a:effectLst>
              </a:rPr>
              <a:t>Composti solforici</a:t>
            </a:r>
          </a:p>
          <a:p>
            <a:pPr>
              <a:lnSpc>
                <a:spcPct val="150000"/>
              </a:lnSpc>
            </a:pPr>
            <a:r>
              <a:rPr lang="it-IT" sz="3600" dirty="0">
                <a:solidFill>
                  <a:srgbClr val="C00000"/>
                </a:solidFill>
              </a:rPr>
              <a:t>Queste sostanze tioliche derivano dalla degradazione della metionina da un enzima, la metionina demetiolasi,  che rompe il legame fra derivati carbonici e tiolici. Sono i responsabili dell’odore dei formaggi ben maturi e possono ricordare l’aglio.</a:t>
            </a:r>
          </a:p>
          <a:p>
            <a:pPr>
              <a:lnSpc>
                <a:spcPct val="150000"/>
              </a:lnSpc>
            </a:pPr>
            <a:r>
              <a:rPr lang="it-IT" sz="3600" dirty="0">
                <a:solidFill>
                  <a:srgbClr val="C00000"/>
                </a:solidFill>
              </a:rPr>
              <a:t>Il formaggio italiano più noto per questo profilo olfattivo è il ragusano.</a:t>
            </a:r>
          </a:p>
        </p:txBody>
      </p:sp>
    </p:spTree>
    <p:extLst>
      <p:ext uri="{BB962C8B-B14F-4D97-AF65-F5344CB8AC3E}">
        <p14:creationId xmlns:p14="http://schemas.microsoft.com/office/powerpoint/2010/main" val="2545983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7A047E6-A512-6A4B-358B-227AABEF5725}"/>
              </a:ext>
            </a:extLst>
          </p:cNvPr>
          <p:cNvSpPr txBox="1"/>
          <p:nvPr/>
        </p:nvSpPr>
        <p:spPr>
          <a:xfrm>
            <a:off x="411062" y="0"/>
            <a:ext cx="11020376" cy="6370975"/>
          </a:xfrm>
          <a:prstGeom prst="rect">
            <a:avLst/>
          </a:prstGeom>
          <a:noFill/>
        </p:spPr>
        <p:txBody>
          <a:bodyPr wrap="square">
            <a:spAutoFit/>
          </a:bodyPr>
          <a:lstStyle/>
          <a:p>
            <a:pPr algn="ctr">
              <a:lnSpc>
                <a:spcPct val="150000"/>
              </a:lnSpc>
            </a:pPr>
            <a:r>
              <a:rPr lang="it-IT" sz="4400" dirty="0">
                <a:solidFill>
                  <a:srgbClr val="C00000"/>
                </a:solidFill>
                <a:effectLst>
                  <a:outerShdw blurRad="38100" dist="38100" dir="2700000" algn="tl">
                    <a:srgbClr val="000000">
                      <a:alpha val="43137"/>
                    </a:srgbClr>
                  </a:outerShdw>
                </a:effectLst>
              </a:rPr>
              <a:t>Terpeni</a:t>
            </a:r>
          </a:p>
          <a:p>
            <a:pPr>
              <a:lnSpc>
                <a:spcPct val="150000"/>
              </a:lnSpc>
            </a:pPr>
            <a:r>
              <a:rPr lang="it-IT" sz="3600" dirty="0">
                <a:solidFill>
                  <a:srgbClr val="C00000"/>
                </a:solidFill>
              </a:rPr>
              <a:t>I terpeni sono importanti nei formaggi alpini di malga dove derivano dai terpeni delle erbe e  fiori dei pascoli. Vi è una maggior quantità di terpeni nei formaggi di alpeggio rispetto a quelli di pianura. I terpeni più conosciuti sono il linalolo, il terpenolo e l’iso-borneolo, che caratterizzano ad esempio il Vacherin  svizzero.</a:t>
            </a:r>
          </a:p>
          <a:p>
            <a:endParaRPr lang="it-IT" dirty="0"/>
          </a:p>
        </p:txBody>
      </p:sp>
    </p:spTree>
    <p:extLst>
      <p:ext uri="{BB962C8B-B14F-4D97-AF65-F5344CB8AC3E}">
        <p14:creationId xmlns:p14="http://schemas.microsoft.com/office/powerpoint/2010/main" val="2381842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1928261-8025-60D2-931B-44A7B2335ED8}"/>
              </a:ext>
            </a:extLst>
          </p:cNvPr>
          <p:cNvSpPr txBox="1"/>
          <p:nvPr/>
        </p:nvSpPr>
        <p:spPr>
          <a:xfrm>
            <a:off x="569343" y="473832"/>
            <a:ext cx="10877909" cy="5356338"/>
          </a:xfrm>
          <a:prstGeom prst="rect">
            <a:avLst/>
          </a:prstGeom>
          <a:noFill/>
        </p:spPr>
        <p:txBody>
          <a:bodyPr wrap="square">
            <a:spAutoFit/>
          </a:bodyPr>
          <a:lstStyle/>
          <a:p>
            <a:pPr algn="ctr">
              <a:lnSpc>
                <a:spcPct val="150000"/>
              </a:lnSpc>
            </a:pPr>
            <a:r>
              <a:rPr lang="it-IT" sz="4000" dirty="0">
                <a:solidFill>
                  <a:srgbClr val="C00000"/>
                </a:solidFill>
                <a:effectLst>
                  <a:outerShdw blurRad="38100" dist="38100" dir="2700000" algn="tl">
                    <a:srgbClr val="000000">
                      <a:alpha val="43137"/>
                    </a:srgbClr>
                  </a:outerShdw>
                </a:effectLst>
              </a:rPr>
              <a:t>Acidi grassi liberi</a:t>
            </a:r>
          </a:p>
          <a:p>
            <a:pPr>
              <a:lnSpc>
                <a:spcPct val="150000"/>
              </a:lnSpc>
            </a:pPr>
            <a:r>
              <a:rPr lang="it-IT" sz="3200" dirty="0">
                <a:solidFill>
                  <a:srgbClr val="C00000"/>
                </a:solidFill>
              </a:rPr>
              <a:t>Sono molto rilevanti, se non predominanti, nel determinare l’odore di molti formaggi. Sono sostanze odoranti per sé ma anche come precursori degli alcoli, dei chetoni, dei lattoni e degli esteri. Durante il processo di maturazione e lipolisi questi derivati degli acidi grassi liberi portano al concerto olfattivo finale del formaggio.</a:t>
            </a:r>
          </a:p>
        </p:txBody>
      </p:sp>
    </p:spTree>
    <p:extLst>
      <p:ext uri="{BB962C8B-B14F-4D97-AF65-F5344CB8AC3E}">
        <p14:creationId xmlns:p14="http://schemas.microsoft.com/office/powerpoint/2010/main" val="2940543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8F8FBEC-4B09-F3FD-6E45-300B33A4BE05}"/>
              </a:ext>
            </a:extLst>
          </p:cNvPr>
          <p:cNvSpPr txBox="1"/>
          <p:nvPr/>
        </p:nvSpPr>
        <p:spPr>
          <a:xfrm>
            <a:off x="808007" y="242105"/>
            <a:ext cx="10575985" cy="6060698"/>
          </a:xfrm>
          <a:prstGeom prst="rect">
            <a:avLst/>
          </a:prstGeom>
          <a:noFill/>
        </p:spPr>
        <p:txBody>
          <a:bodyPr wrap="square">
            <a:spAutoFit/>
          </a:bodyPr>
          <a:lstStyle/>
          <a:p>
            <a:pPr>
              <a:lnSpc>
                <a:spcPct val="150000"/>
              </a:lnSpc>
            </a:pPr>
            <a:r>
              <a:rPr lang="it-IT" sz="4400" dirty="0">
                <a:solidFill>
                  <a:srgbClr val="C00000"/>
                </a:solidFill>
              </a:rPr>
              <a:t>L’articolo </a:t>
            </a:r>
            <a:r>
              <a:rPr lang="en-US" sz="4400" u="sng" dirty="0">
                <a:solidFill>
                  <a:srgbClr val="C00000"/>
                </a:solidFill>
              </a:rPr>
              <a:t>Key odorants in various cheese types as determined by gas chromatography-olfactometry </a:t>
            </a:r>
            <a:r>
              <a:rPr lang="en-US" sz="4400" dirty="0">
                <a:solidFill>
                  <a:srgbClr val="C00000"/>
                </a:solidFill>
              </a:rPr>
              <a:t>è </a:t>
            </a:r>
            <a:r>
              <a:rPr lang="it-IT" sz="4400" dirty="0">
                <a:solidFill>
                  <a:srgbClr val="C00000"/>
                </a:solidFill>
              </a:rPr>
              <a:t>stato scritto da due specialisti dalla stazione dell’ufficio federale svizzero per la ricerca latto-casearia di Berna</a:t>
            </a:r>
          </a:p>
        </p:txBody>
      </p:sp>
    </p:spTree>
    <p:extLst>
      <p:ext uri="{BB962C8B-B14F-4D97-AF65-F5344CB8AC3E}">
        <p14:creationId xmlns:p14="http://schemas.microsoft.com/office/powerpoint/2010/main" val="681113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97008EA-CBB4-02E0-B4F7-B0A37F4DE66A}"/>
              </a:ext>
            </a:extLst>
          </p:cNvPr>
          <p:cNvSpPr txBox="1"/>
          <p:nvPr/>
        </p:nvSpPr>
        <p:spPr>
          <a:xfrm>
            <a:off x="1604514" y="659011"/>
            <a:ext cx="8486235" cy="553997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it-IT" sz="3200" dirty="0">
                <a:solidFill>
                  <a:srgbClr val="C00000"/>
                </a:solidFill>
              </a:rPr>
              <a:t>Sostanze odorante </a:t>
            </a:r>
          </a:p>
          <a:p>
            <a:pPr marL="285750" indent="-285750">
              <a:lnSpc>
                <a:spcPct val="150000"/>
              </a:lnSpc>
              <a:buFont typeface="Arial" panose="020B0604020202020204" pitchFamily="34" charset="0"/>
              <a:buChar char="•"/>
            </a:pPr>
            <a:r>
              <a:rPr lang="it-IT" sz="3200" dirty="0">
                <a:solidFill>
                  <a:srgbClr val="C00000"/>
                </a:solidFill>
              </a:rPr>
              <a:t>Volatilità</a:t>
            </a:r>
          </a:p>
          <a:p>
            <a:pPr marL="285750" indent="-285750">
              <a:lnSpc>
                <a:spcPct val="150000"/>
              </a:lnSpc>
              <a:buFont typeface="Arial" panose="020B0604020202020204" pitchFamily="34" charset="0"/>
              <a:buChar char="•"/>
            </a:pPr>
            <a:r>
              <a:rPr lang="it-IT" sz="3200" dirty="0">
                <a:solidFill>
                  <a:srgbClr val="C00000"/>
                </a:solidFill>
              </a:rPr>
              <a:t>Pressione atmosferica</a:t>
            </a:r>
          </a:p>
          <a:p>
            <a:pPr marL="285750" indent="-285750">
              <a:lnSpc>
                <a:spcPct val="150000"/>
              </a:lnSpc>
              <a:buFont typeface="Arial" panose="020B0604020202020204" pitchFamily="34" charset="0"/>
              <a:buChar char="•"/>
            </a:pPr>
            <a:r>
              <a:rPr lang="it-IT" sz="3200" dirty="0">
                <a:solidFill>
                  <a:srgbClr val="C00000"/>
                </a:solidFill>
              </a:rPr>
              <a:t>Umidità</a:t>
            </a:r>
          </a:p>
          <a:p>
            <a:pPr marL="285750" indent="-285750">
              <a:lnSpc>
                <a:spcPct val="150000"/>
              </a:lnSpc>
              <a:buFont typeface="Arial" panose="020B0604020202020204" pitchFamily="34" charset="0"/>
              <a:buChar char="•"/>
            </a:pPr>
            <a:r>
              <a:rPr lang="it-IT" sz="3200" dirty="0">
                <a:solidFill>
                  <a:srgbClr val="C00000"/>
                </a:solidFill>
              </a:rPr>
              <a:t>Ventilazione</a:t>
            </a:r>
          </a:p>
          <a:p>
            <a:pPr marL="285750" indent="-285750">
              <a:lnSpc>
                <a:spcPct val="150000"/>
              </a:lnSpc>
              <a:buFont typeface="Arial" panose="020B0604020202020204" pitchFamily="34" charset="0"/>
              <a:buChar char="•"/>
            </a:pPr>
            <a:r>
              <a:rPr lang="it-IT" sz="3200" dirty="0">
                <a:solidFill>
                  <a:srgbClr val="C00000"/>
                </a:solidFill>
              </a:rPr>
              <a:t>Soglia di percezione</a:t>
            </a:r>
          </a:p>
          <a:p>
            <a:pPr marL="285750" indent="-285750">
              <a:lnSpc>
                <a:spcPct val="150000"/>
              </a:lnSpc>
              <a:buFont typeface="Arial" panose="020B0604020202020204" pitchFamily="34" charset="0"/>
              <a:buChar char="•"/>
            </a:pPr>
            <a:r>
              <a:rPr lang="it-IT" sz="3200" dirty="0">
                <a:solidFill>
                  <a:srgbClr val="C00000"/>
                </a:solidFill>
              </a:rPr>
              <a:t>Soglia di percezione personale</a:t>
            </a:r>
          </a:p>
          <a:p>
            <a:endParaRPr lang="it-IT" dirty="0"/>
          </a:p>
        </p:txBody>
      </p:sp>
    </p:spTree>
    <p:extLst>
      <p:ext uri="{BB962C8B-B14F-4D97-AF65-F5344CB8AC3E}">
        <p14:creationId xmlns:p14="http://schemas.microsoft.com/office/powerpoint/2010/main" val="4154524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DC941CC-A765-89BA-54F8-5A1733A9975A}"/>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008082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BCCD895-ED54-A4DA-EC14-A725BB0381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5793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E3E1E71-F578-48B4-9587-236A7F7FD6AA}"/>
              </a:ext>
            </a:extLst>
          </p:cNvPr>
          <p:cNvSpPr txBox="1"/>
          <p:nvPr/>
        </p:nvSpPr>
        <p:spPr>
          <a:xfrm>
            <a:off x="621102" y="411056"/>
            <a:ext cx="10731261" cy="6095002"/>
          </a:xfrm>
          <a:prstGeom prst="rect">
            <a:avLst/>
          </a:prstGeom>
          <a:noFill/>
        </p:spPr>
        <p:txBody>
          <a:bodyPr wrap="square">
            <a:spAutoFit/>
          </a:bodyPr>
          <a:lstStyle/>
          <a:p>
            <a:pPr algn="ctr">
              <a:lnSpc>
                <a:spcPct val="150000"/>
              </a:lnSpc>
            </a:pPr>
            <a:r>
              <a:rPr lang="it-IT" sz="4000" dirty="0">
                <a:solidFill>
                  <a:srgbClr val="C00000"/>
                </a:solidFill>
                <a:effectLst>
                  <a:outerShdw blurRad="38100" dist="38100" dir="2700000" algn="tl">
                    <a:srgbClr val="000000">
                      <a:alpha val="43137"/>
                    </a:srgbClr>
                  </a:outerShdw>
                </a:effectLst>
              </a:rPr>
              <a:t>Limburger </a:t>
            </a:r>
          </a:p>
          <a:p>
            <a:pPr algn="just">
              <a:lnSpc>
                <a:spcPct val="150000"/>
              </a:lnSpc>
            </a:pPr>
            <a:r>
              <a:rPr lang="it-IT" sz="3200" dirty="0">
                <a:solidFill>
                  <a:srgbClr val="C00000"/>
                </a:solidFill>
              </a:rPr>
              <a:t>Il formaggio più puzzolente di tutti per la presenza dei brevibacterium linens che è lo stesso che si trova sulla pelle umana ed è responsabile del tipico odore della puzza di piedi. Data la predilezione delle zanzare anofeli per pungere il dorso del piede nel 1966 il Limburger è stato tilizzato come attrattante per contenere la malaria tramite trappole alimentate con questo formaggio.</a:t>
            </a:r>
          </a:p>
        </p:txBody>
      </p:sp>
    </p:spTree>
    <p:extLst>
      <p:ext uri="{BB962C8B-B14F-4D97-AF65-F5344CB8AC3E}">
        <p14:creationId xmlns:p14="http://schemas.microsoft.com/office/powerpoint/2010/main" val="1142882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BDCF525-4E05-71E6-4876-48712F8B2C2A}"/>
              </a:ext>
            </a:extLst>
          </p:cNvPr>
          <p:cNvPicPr>
            <a:picLocks noChangeAspect="1"/>
          </p:cNvPicPr>
          <p:nvPr/>
        </p:nvPicPr>
        <p:blipFill>
          <a:blip r:embed="rId2"/>
          <a:stretch>
            <a:fillRect/>
          </a:stretch>
        </p:blipFill>
        <p:spPr>
          <a:xfrm>
            <a:off x="230909" y="1200727"/>
            <a:ext cx="5263422" cy="2848373"/>
          </a:xfrm>
          <a:prstGeom prst="rect">
            <a:avLst/>
          </a:prstGeom>
        </p:spPr>
      </p:pic>
      <p:pic>
        <p:nvPicPr>
          <p:cNvPr id="5" name="Immagine 4">
            <a:extLst>
              <a:ext uri="{FF2B5EF4-FFF2-40B4-BE49-F238E27FC236}">
                <a16:creationId xmlns:a16="http://schemas.microsoft.com/office/drawing/2014/main" id="{DA086F8D-FDC7-255A-7036-C8F094C12AFE}"/>
              </a:ext>
            </a:extLst>
          </p:cNvPr>
          <p:cNvPicPr>
            <a:picLocks noChangeAspect="1"/>
          </p:cNvPicPr>
          <p:nvPr/>
        </p:nvPicPr>
        <p:blipFill>
          <a:blip r:embed="rId3"/>
          <a:stretch>
            <a:fillRect/>
          </a:stretch>
        </p:blipFill>
        <p:spPr>
          <a:xfrm>
            <a:off x="5681670" y="0"/>
            <a:ext cx="4506039" cy="6858000"/>
          </a:xfrm>
          <a:prstGeom prst="rect">
            <a:avLst/>
          </a:prstGeom>
        </p:spPr>
      </p:pic>
    </p:spTree>
    <p:extLst>
      <p:ext uri="{BB962C8B-B14F-4D97-AF65-F5344CB8AC3E}">
        <p14:creationId xmlns:p14="http://schemas.microsoft.com/office/powerpoint/2010/main" val="178346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5AA730-36B6-A773-9F73-C962D448BFCF}"/>
              </a:ext>
            </a:extLst>
          </p:cNvPr>
          <p:cNvSpPr>
            <a:spLocks noGrp="1"/>
          </p:cNvSpPr>
          <p:nvPr>
            <p:ph type="title"/>
          </p:nvPr>
        </p:nvSpPr>
        <p:spPr>
          <a:xfrm>
            <a:off x="838200" y="947955"/>
            <a:ext cx="10515600" cy="4882393"/>
          </a:xfrm>
        </p:spPr>
        <p:txBody>
          <a:bodyPr>
            <a:normAutofit/>
          </a:bodyPr>
          <a:lstStyle/>
          <a:p>
            <a:r>
              <a:rPr lang="it-IT" sz="11500" dirty="0">
                <a:solidFill>
                  <a:srgbClr val="C00000"/>
                </a:solidFill>
              </a:rPr>
              <a:t>Una volta il mondo era più semplice</a:t>
            </a:r>
          </a:p>
        </p:txBody>
      </p:sp>
    </p:spTree>
    <p:extLst>
      <p:ext uri="{BB962C8B-B14F-4D97-AF65-F5344CB8AC3E}">
        <p14:creationId xmlns:p14="http://schemas.microsoft.com/office/powerpoint/2010/main" val="2966346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FF2EAC-7778-D7D7-9C9F-DC7CE2250F83}"/>
              </a:ext>
            </a:extLst>
          </p:cNvPr>
          <p:cNvSpPr>
            <a:spLocks noGrp="1"/>
          </p:cNvSpPr>
          <p:nvPr>
            <p:ph type="title"/>
          </p:nvPr>
        </p:nvSpPr>
        <p:spPr>
          <a:xfrm>
            <a:off x="754310" y="751018"/>
            <a:ext cx="10914776" cy="4718603"/>
          </a:xfrm>
        </p:spPr>
        <p:txBody>
          <a:bodyPr>
            <a:normAutofit/>
          </a:bodyPr>
          <a:lstStyle/>
          <a:p>
            <a:pPr algn="ctr"/>
            <a:r>
              <a:rPr lang="it-IT" sz="6600" dirty="0"/>
              <a:t>A proposito di Emmen…ehm!</a:t>
            </a:r>
            <a:br>
              <a:rPr lang="it-IT" sz="6600" dirty="0"/>
            </a:br>
            <a:r>
              <a:rPr lang="it-IT" sz="6600" dirty="0"/>
              <a:t>Non solo formaggi</a:t>
            </a:r>
          </a:p>
        </p:txBody>
      </p:sp>
    </p:spTree>
    <p:extLst>
      <p:ext uri="{BB962C8B-B14F-4D97-AF65-F5344CB8AC3E}">
        <p14:creationId xmlns:p14="http://schemas.microsoft.com/office/powerpoint/2010/main" val="1218476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F44495-78AA-45DA-3AB3-A33D47FC1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135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ECFC23-C4AB-5CC9-7C9D-56FBEDAEC590}"/>
              </a:ext>
            </a:extLst>
          </p:cNvPr>
          <p:cNvSpPr>
            <a:spLocks noGrp="1"/>
          </p:cNvSpPr>
          <p:nvPr>
            <p:ph type="title"/>
          </p:nvPr>
        </p:nvSpPr>
        <p:spPr>
          <a:xfrm>
            <a:off x="838200" y="365124"/>
            <a:ext cx="10515600" cy="5733671"/>
          </a:xfrm>
        </p:spPr>
        <p:txBody>
          <a:bodyPr>
            <a:normAutofit/>
          </a:bodyPr>
          <a:lstStyle/>
          <a:p>
            <a:r>
              <a:rPr lang="it-IT" sz="8000" dirty="0">
                <a:solidFill>
                  <a:srgbClr val="C00000"/>
                </a:solidFill>
                <a:latin typeface="Cambria" panose="02040503050406030204" pitchFamily="18" charset="0"/>
                <a:ea typeface="Cambria" panose="02040503050406030204" pitchFamily="18" charset="0"/>
              </a:rPr>
              <a:t>Ma anche altri prodotti di alta qualità dalla valle di Emmen</a:t>
            </a:r>
          </a:p>
        </p:txBody>
      </p:sp>
    </p:spTree>
    <p:extLst>
      <p:ext uri="{BB962C8B-B14F-4D97-AF65-F5344CB8AC3E}">
        <p14:creationId xmlns:p14="http://schemas.microsoft.com/office/powerpoint/2010/main" val="719464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chelle Hunziker, da “lato b” di Roberta a mamma dolcissima. Guarda la sua  fotostoria | Intrattenimento">
            <a:extLst>
              <a:ext uri="{FF2B5EF4-FFF2-40B4-BE49-F238E27FC236}">
                <a16:creationId xmlns:a16="http://schemas.microsoft.com/office/drawing/2014/main" id="{B5DCB518-895A-253A-CB2F-9EA6005C2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198" y="0"/>
            <a:ext cx="71390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738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587D97-4260-B68A-230B-6B75ECA205A3}"/>
              </a:ext>
            </a:extLst>
          </p:cNvPr>
          <p:cNvPicPr>
            <a:picLocks noChangeAspect="1"/>
          </p:cNvPicPr>
          <p:nvPr/>
        </p:nvPicPr>
        <p:blipFill>
          <a:blip r:embed="rId2"/>
          <a:stretch>
            <a:fillRect/>
          </a:stretch>
        </p:blipFill>
        <p:spPr>
          <a:xfrm>
            <a:off x="2105637" y="0"/>
            <a:ext cx="8237989" cy="6857999"/>
          </a:xfrm>
          <a:prstGeom prst="rect">
            <a:avLst/>
          </a:prstGeom>
        </p:spPr>
      </p:pic>
    </p:spTree>
    <p:extLst>
      <p:ext uri="{BB962C8B-B14F-4D97-AF65-F5344CB8AC3E}">
        <p14:creationId xmlns:p14="http://schemas.microsoft.com/office/powerpoint/2010/main" val="926736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A3136A-BE8F-AE24-BD9A-B975FC3FC8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1659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809DB86-95C9-38FB-F6AE-388F0A4FAE92}"/>
              </a:ext>
            </a:extLst>
          </p:cNvPr>
          <p:cNvSpPr txBox="1"/>
          <p:nvPr/>
        </p:nvSpPr>
        <p:spPr>
          <a:xfrm>
            <a:off x="-102637" y="419137"/>
            <a:ext cx="11784563" cy="6019725"/>
          </a:xfrm>
          <a:prstGeom prst="rect">
            <a:avLst/>
          </a:prstGeom>
          <a:noFill/>
        </p:spPr>
        <p:txBody>
          <a:bodyPr wrap="square">
            <a:spAutoFit/>
          </a:bodyPr>
          <a:lstStyle/>
          <a:p>
            <a:pPr lvl="1" algn="just">
              <a:lnSpc>
                <a:spcPct val="150000"/>
              </a:lnSpc>
            </a:pPr>
            <a:r>
              <a:rPr lang="it-IT" sz="2600" dirty="0">
                <a:solidFill>
                  <a:srgbClr val="C00000"/>
                </a:solidFill>
              </a:rPr>
              <a:t>Il Taleggio prende il nome dall'omonima valle, situata nell'alta Bergamasca. La produzione nasce dall'esigenza degli abitanti della zona di conservare il latte eccedente il consumo diretto. Inizialmente il formaggio così prodotto veniva chiamato "stracchino" (strachin in lombardo), nome che per secoli in Lombardia ha contraddistinto, più che un determinato formaggio, tutti i formaggi molli a forma quadrata. Il termine deriva dall'espressione lombarda "strach", che significa stanco, e si riferisce al fatto che il formaggio veniva fatto (e da alcuni viene fatto tuttora) col latte della mungitura serale, quando le mucche giungevano alla stalla "stanche" dopo essere state a pascolare tutto il giorno.</a:t>
            </a:r>
          </a:p>
        </p:txBody>
      </p:sp>
    </p:spTree>
    <p:extLst>
      <p:ext uri="{BB962C8B-B14F-4D97-AF65-F5344CB8AC3E}">
        <p14:creationId xmlns:p14="http://schemas.microsoft.com/office/powerpoint/2010/main" val="786955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0C0634A-8BFC-B855-7491-A2C8A8A1F5AE}"/>
              </a:ext>
            </a:extLst>
          </p:cNvPr>
          <p:cNvSpPr txBox="1"/>
          <p:nvPr/>
        </p:nvSpPr>
        <p:spPr>
          <a:xfrm>
            <a:off x="583721" y="398192"/>
            <a:ext cx="11024558" cy="5829353"/>
          </a:xfrm>
          <a:prstGeom prst="rect">
            <a:avLst/>
          </a:prstGeom>
          <a:noFill/>
        </p:spPr>
        <p:txBody>
          <a:bodyPr wrap="square">
            <a:spAutoFit/>
          </a:bodyPr>
          <a:lstStyle/>
          <a:p>
            <a:pPr algn="just">
              <a:lnSpc>
                <a:spcPct val="150000"/>
              </a:lnSpc>
            </a:pPr>
            <a:r>
              <a:rPr lang="it-IT" sz="2800" dirty="0">
                <a:solidFill>
                  <a:srgbClr val="C00000"/>
                </a:solidFill>
              </a:rPr>
              <a:t>Il nome Taleggio risale invece ai primi del Novecento, quando i casari della valle omonima sentirono la necessità di distinguere i loro formaggi da quelli provenienti da altre zone. Sotto la spinta di Amilcare Arrigoni, che nativo di Olda in Val Taleggio emigrò e fece fortuna in Francia nel campo della ristorazione, tornato in Italia all'inizio del secolo, si adoperò per rivitalizzare la sua valle iniziando appunto dal Taleggio. È l'inizio del percorso che ha portato questa specialità al riconoscimento della Denominazione di Origine (D.O.) nel 1988, cui è seguita nel 1996 la Denominazione di origine protetta (D.O.P.).</a:t>
            </a:r>
          </a:p>
        </p:txBody>
      </p:sp>
    </p:spTree>
    <p:extLst>
      <p:ext uri="{BB962C8B-B14F-4D97-AF65-F5344CB8AC3E}">
        <p14:creationId xmlns:p14="http://schemas.microsoft.com/office/powerpoint/2010/main" val="2222244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ormai de Mut dell'Alta Valle Brembana DOP">
            <a:extLst>
              <a:ext uri="{FF2B5EF4-FFF2-40B4-BE49-F238E27FC236}">
                <a16:creationId xmlns:a16="http://schemas.microsoft.com/office/drawing/2014/main" id="{42C86AB5-DA52-8A0E-58E4-FFB935104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4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73D45BE-ED5C-8FB2-5777-BAD0FA538A26}"/>
              </a:ext>
            </a:extLst>
          </p:cNvPr>
          <p:cNvSpPr txBox="1"/>
          <p:nvPr/>
        </p:nvSpPr>
        <p:spPr>
          <a:xfrm>
            <a:off x="526212" y="396663"/>
            <a:ext cx="10972800" cy="5829353"/>
          </a:xfrm>
          <a:prstGeom prst="rect">
            <a:avLst/>
          </a:prstGeom>
          <a:noFill/>
        </p:spPr>
        <p:txBody>
          <a:bodyPr wrap="square">
            <a:spAutoFit/>
          </a:bodyPr>
          <a:lstStyle/>
          <a:p>
            <a:pPr algn="just">
              <a:lnSpc>
                <a:spcPct val="150000"/>
              </a:lnSpc>
            </a:pPr>
            <a:r>
              <a:rPr lang="it-IT" sz="2800" dirty="0">
                <a:solidFill>
                  <a:srgbClr val="C00000"/>
                </a:solidFill>
              </a:rPr>
              <a:t>Il Formai de Mut "formaggio di montagna" è un formaggio DOP prodotto nella zona dell'Alta Val Brembana. Viene prodotto in alta montagna, sulle vette che vanno dai 1200 ai 2500 metri. Proprio in relazione a questo e al particolare clima delle valli brembane, ricche di acqua, il Formai de Mut ha un sapore particolare e conserva l'aroma tipico. La conservazione ottimale avviene in ambienti non troppo caldi che possono variare da una temperatura tra i 9 e i 13 °C. La stagionatura minima è di 40 giorni anche se questo formaggio, stagionato per più di un anno, è molto buono anche da grattugiare.</a:t>
            </a:r>
          </a:p>
        </p:txBody>
      </p:sp>
    </p:spTree>
    <p:extLst>
      <p:ext uri="{BB962C8B-B14F-4D97-AF65-F5344CB8AC3E}">
        <p14:creationId xmlns:p14="http://schemas.microsoft.com/office/powerpoint/2010/main" val="1390551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rigine du monde - Gustave Courbet">
            <a:extLst>
              <a:ext uri="{FF2B5EF4-FFF2-40B4-BE49-F238E27FC236}">
                <a16:creationId xmlns:a16="http://schemas.microsoft.com/office/drawing/2014/main" id="{3DEF1373-A1EC-A908-30EA-2148F11D9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419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NA PADANO 1°SCELTA + 16 MESI">
            <a:extLst>
              <a:ext uri="{FF2B5EF4-FFF2-40B4-BE49-F238E27FC236}">
                <a16:creationId xmlns:a16="http://schemas.microsoft.com/office/drawing/2014/main" id="{86B65987-F670-C9D3-0C12-8CA984EBA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705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5F12998-25D8-1D71-E0E6-135AEA6E7EA0}"/>
              </a:ext>
            </a:extLst>
          </p:cNvPr>
          <p:cNvSpPr txBox="1"/>
          <p:nvPr/>
        </p:nvSpPr>
        <p:spPr>
          <a:xfrm>
            <a:off x="514709" y="553891"/>
            <a:ext cx="11162581" cy="5563767"/>
          </a:xfrm>
          <a:prstGeom prst="rect">
            <a:avLst/>
          </a:prstGeom>
          <a:noFill/>
        </p:spPr>
        <p:txBody>
          <a:bodyPr wrap="square">
            <a:spAutoFit/>
          </a:bodyPr>
          <a:lstStyle/>
          <a:p>
            <a:pPr algn="just">
              <a:lnSpc>
                <a:spcPct val="150000"/>
              </a:lnSpc>
            </a:pPr>
            <a:r>
              <a:rPr lang="it-IT" sz="2400" dirty="0">
                <a:solidFill>
                  <a:srgbClr val="C00000"/>
                </a:solidFill>
              </a:rPr>
              <a:t>Il Grana Padano è un formaggio italiano DOP a pasta dura e cotta e a maturazione lenta, appartenente alla famiglia generica dei grana. Si produce in trentadue province dell'Emilia-Romagna, della Lombardia, del Piemonte, del Trentino-Alto Adige, dove assume, limitatamente alla provincia autonoma di Trento, la denominazione di Trentingrana, e del Veneto; tutte le fasi della filiera produttiva (allevamento e mungitura delle bovine, raccolta e trasformazione del latte in formaggio, stagionatura, eventuale grattatura) devono obbligatoriamente avvenire nella zona di origine. Con 4 942 054 forme prodotte è il formaggio DOP più venduto al mondo, e con 1 938 328 forme esportate, corrispondenti a circa 130000 t, è il formaggio italiano più apprezzato all'estero</a:t>
            </a:r>
          </a:p>
        </p:txBody>
      </p:sp>
    </p:spTree>
    <p:extLst>
      <p:ext uri="{BB962C8B-B14F-4D97-AF65-F5344CB8AC3E}">
        <p14:creationId xmlns:p14="http://schemas.microsoft.com/office/powerpoint/2010/main" val="1036507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B5697F2-BB59-76E1-8AD7-1DD9B84DC620}"/>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633360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A356A46-E040-9E9B-5B4F-F2258F46ADD7}"/>
              </a:ext>
            </a:extLst>
          </p:cNvPr>
          <p:cNvSpPr txBox="1"/>
          <p:nvPr/>
        </p:nvSpPr>
        <p:spPr>
          <a:xfrm>
            <a:off x="506963" y="541567"/>
            <a:ext cx="11178073" cy="5563767"/>
          </a:xfrm>
          <a:prstGeom prst="rect">
            <a:avLst/>
          </a:prstGeom>
          <a:noFill/>
        </p:spPr>
        <p:txBody>
          <a:bodyPr wrap="square">
            <a:spAutoFit/>
          </a:bodyPr>
          <a:lstStyle/>
          <a:p>
            <a:pPr>
              <a:lnSpc>
                <a:spcPct val="150000"/>
              </a:lnSpc>
            </a:pPr>
            <a:r>
              <a:rPr lang="it-IT" sz="2400" dirty="0">
                <a:solidFill>
                  <a:srgbClr val="C00000"/>
                </a:solidFill>
              </a:rPr>
              <a:t>I monaci portarono in Lombardia, non solo lo stile architettonico gotico, ma anche tutti i loro saperi. In pochi anni bonificarono i terreni insalubri e li trasformarono in campi per foraggio, ideale per i bovini da latte. Si pose allora il problema della conservazione di tutto quel latte. Ebbero l’idea, dopo vari esperimenti, di cuocere a lungo il latte aggiungendo un po’ di caglio. Dopo una accurata stagionatura, ecco pronto un nuovo tipo di formaggio che non doveva essere consumato subito, fresco come gli altri. Nacque così il “Caseus vetus” (formaggio vecchio), nome che, i popolani, trasformarono presto in “Grana” per la sua pasta compatta.</a:t>
            </a:r>
          </a:p>
          <a:p>
            <a:pPr>
              <a:lnSpc>
                <a:spcPct val="150000"/>
              </a:lnSpc>
            </a:pPr>
            <a:r>
              <a:rPr lang="it-IT" sz="2400" dirty="0">
                <a:solidFill>
                  <a:srgbClr val="C00000"/>
                </a:solidFill>
              </a:rPr>
              <a:t>Fu nel ‘500 che il Grana Padano divenne il re della tavola di nobili, ricchi mercanti e potenti prelati.</a:t>
            </a:r>
          </a:p>
        </p:txBody>
      </p:sp>
    </p:spTree>
    <p:extLst>
      <p:ext uri="{BB962C8B-B14F-4D97-AF65-F5344CB8AC3E}">
        <p14:creationId xmlns:p14="http://schemas.microsoft.com/office/powerpoint/2010/main" val="384300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C36FBC-106D-3761-76F3-165E1128BCC9}"/>
              </a:ext>
            </a:extLst>
          </p:cNvPr>
          <p:cNvPicPr>
            <a:picLocks noChangeAspect="1"/>
          </p:cNvPicPr>
          <p:nvPr/>
        </p:nvPicPr>
        <p:blipFill>
          <a:blip r:embed="rId2"/>
          <a:stretch>
            <a:fillRect/>
          </a:stretch>
        </p:blipFill>
        <p:spPr>
          <a:xfrm>
            <a:off x="3327887" y="0"/>
            <a:ext cx="5536226" cy="6858000"/>
          </a:xfrm>
          <a:prstGeom prst="rect">
            <a:avLst/>
          </a:prstGeom>
        </p:spPr>
      </p:pic>
    </p:spTree>
    <p:extLst>
      <p:ext uri="{BB962C8B-B14F-4D97-AF65-F5344CB8AC3E}">
        <p14:creationId xmlns:p14="http://schemas.microsoft.com/office/powerpoint/2010/main" val="16459689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A01184E-4364-51AE-9680-B836A77E9482}"/>
              </a:ext>
            </a:extLst>
          </p:cNvPr>
          <p:cNvSpPr txBox="1"/>
          <p:nvPr/>
        </p:nvSpPr>
        <p:spPr>
          <a:xfrm>
            <a:off x="457200" y="772412"/>
            <a:ext cx="11059064" cy="5171672"/>
          </a:xfrm>
          <a:prstGeom prst="rect">
            <a:avLst/>
          </a:prstGeom>
          <a:noFill/>
        </p:spPr>
        <p:txBody>
          <a:bodyPr wrap="square">
            <a:spAutoFit/>
          </a:bodyPr>
          <a:lstStyle/>
          <a:p>
            <a:pPr algn="just">
              <a:lnSpc>
                <a:spcPct val="150000"/>
              </a:lnSpc>
            </a:pPr>
            <a:r>
              <a:rPr lang="it-IT" sz="3200" dirty="0">
                <a:solidFill>
                  <a:srgbClr val="C00000"/>
                </a:solidFill>
              </a:rPr>
              <a:t>Il Branzi è un formaggio prodotto nelle Alpi Orobie, tra i più antichi e tipici della zona. Prende il nome dall'omonimo paese dell'Alta Valle Brembana in cui è nata la produzione tradizionale e dove tuttora il latte intero di vacca viene lavorato presso i locali della Latteria Sociale di Branzi Casearia. Oggi il formaggio Branzi di produce anche in Valle Imagna e in Val Serina, nei comuni di Selvino e Aviatico. </a:t>
            </a:r>
          </a:p>
        </p:txBody>
      </p:sp>
    </p:spTree>
    <p:extLst>
      <p:ext uri="{BB962C8B-B14F-4D97-AF65-F5344CB8AC3E}">
        <p14:creationId xmlns:p14="http://schemas.microsoft.com/office/powerpoint/2010/main" val="4096912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E686A3E-38A1-AB10-C14E-E7EB60E10AC7}"/>
              </a:ext>
            </a:extLst>
          </p:cNvPr>
          <p:cNvSpPr txBox="1"/>
          <p:nvPr/>
        </p:nvSpPr>
        <p:spPr>
          <a:xfrm>
            <a:off x="474453" y="58847"/>
            <a:ext cx="11188460" cy="6671763"/>
          </a:xfrm>
          <a:prstGeom prst="rect">
            <a:avLst/>
          </a:prstGeom>
          <a:noFill/>
        </p:spPr>
        <p:txBody>
          <a:bodyPr wrap="square">
            <a:spAutoFit/>
          </a:bodyPr>
          <a:lstStyle/>
          <a:p>
            <a:pPr algn="just">
              <a:lnSpc>
                <a:spcPct val="150000"/>
              </a:lnSpc>
            </a:pPr>
            <a:r>
              <a:rPr lang="it-IT" sz="2400" dirty="0">
                <a:solidFill>
                  <a:srgbClr val="C00000"/>
                </a:solidFill>
              </a:rPr>
              <a:t>Nel 1953 Giacomo Midali, casaro di Branzi, perseguì l'obiettivo di produrre tutto l'anno un formaggio di alta qualità, garantita dall'impiego delle tecniche tradizionali utilizzate in alpeggio e dal latte prodotto in valle: fondò la Latteria Sociale, a cui aderirono molti piccoli produttori, e dalle cui coldere uscirono le prime forme di un particolare formaggio, Branzi. Negli anni Settanta alcuni produttori di formaggio Branzi provenienti dalla Val Brembana si spostarono nelle valli bergamasche vicine producendo il formaggio Branzi con la stessa tipicità e qualità. Come indicato nel disciplinare è possibile raccogliere il latte da una zona più ampia estendendo di fatto anche la zona di produzione del formaggio. Il latte della Valle Brembana, della Valle Imagna e della Val Serina (Selvino e Aviatico), che mantiene una tipicità legata alla qualità del foraggio e dei pascoli, viene raccolto quotidianamente e fatto confluire in alcuni punti di conferimento dove viene trasformato dopo meticolosi controlli.</a:t>
            </a:r>
          </a:p>
        </p:txBody>
      </p:sp>
    </p:spTree>
    <p:extLst>
      <p:ext uri="{BB962C8B-B14F-4D97-AF65-F5344CB8AC3E}">
        <p14:creationId xmlns:p14="http://schemas.microsoft.com/office/powerpoint/2010/main" val="4188423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4CDDC09-7355-BF86-364B-2F59B3618EA7}"/>
              </a:ext>
            </a:extLst>
          </p:cNvPr>
          <p:cNvPicPr>
            <a:picLocks noChangeAspect="1"/>
          </p:cNvPicPr>
          <p:nvPr/>
        </p:nvPicPr>
        <p:blipFill>
          <a:blip r:embed="rId2"/>
          <a:stretch>
            <a:fillRect/>
          </a:stretch>
        </p:blipFill>
        <p:spPr>
          <a:xfrm>
            <a:off x="1846053" y="103517"/>
            <a:ext cx="9000047" cy="6581955"/>
          </a:xfrm>
          <a:prstGeom prst="rect">
            <a:avLst/>
          </a:prstGeom>
        </p:spPr>
      </p:pic>
    </p:spTree>
    <p:extLst>
      <p:ext uri="{BB962C8B-B14F-4D97-AF65-F5344CB8AC3E}">
        <p14:creationId xmlns:p14="http://schemas.microsoft.com/office/powerpoint/2010/main" val="2345720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0FA9A26-D22E-695E-AEEC-D1FE84E30E36}"/>
              </a:ext>
            </a:extLst>
          </p:cNvPr>
          <p:cNvSpPr txBox="1"/>
          <p:nvPr/>
        </p:nvSpPr>
        <p:spPr>
          <a:xfrm>
            <a:off x="353683" y="426401"/>
            <a:ext cx="11300604" cy="5829353"/>
          </a:xfrm>
          <a:prstGeom prst="rect">
            <a:avLst/>
          </a:prstGeom>
          <a:noFill/>
        </p:spPr>
        <p:txBody>
          <a:bodyPr wrap="square">
            <a:spAutoFit/>
          </a:bodyPr>
          <a:lstStyle/>
          <a:p>
            <a:pPr algn="just">
              <a:lnSpc>
                <a:spcPct val="150000"/>
              </a:lnSpc>
            </a:pPr>
            <a:r>
              <a:rPr lang="it-IT" sz="2800" dirty="0">
                <a:solidFill>
                  <a:srgbClr val="C00000"/>
                </a:solidFill>
              </a:rPr>
              <a:t>Lo scimudin è un formaggio fresco a pasta molle, di breve maturazione (10 giorni), prodotto nell'alta Valtellina, intorno a Bormio, in Lombardia. Inizialmente ottenuto dal latte di capra, oggi è prodotto con latte vaccino. La salatura si effettua a secco o per salamoia leggera. Le forme hanno diametro di 16-20 cm, con uno scalzo di 3-5 cm per un peso che si aggira intorno al 1,5 kg per forma. La crosta è sottile, morbida, di colore bianco e/o grigio. La pasta è morbida, untuosa, umida, di colore biancastro. L'occhiatura è rada, di dimensione fine e irregolarmente distribuita. Il sapore è leggermente amarognolo.</a:t>
            </a:r>
          </a:p>
        </p:txBody>
      </p:sp>
    </p:spTree>
    <p:extLst>
      <p:ext uri="{BB962C8B-B14F-4D97-AF65-F5344CB8AC3E}">
        <p14:creationId xmlns:p14="http://schemas.microsoft.com/office/powerpoint/2010/main" val="41417662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9EEFF7-05EA-1323-4014-4B845E65DBFD}"/>
              </a:ext>
            </a:extLst>
          </p:cNvPr>
          <p:cNvPicPr>
            <a:picLocks noChangeAspect="1"/>
          </p:cNvPicPr>
          <p:nvPr/>
        </p:nvPicPr>
        <p:blipFill>
          <a:blip r:embed="rId2"/>
          <a:stretch>
            <a:fillRect/>
          </a:stretch>
        </p:blipFill>
        <p:spPr>
          <a:xfrm>
            <a:off x="905773" y="185468"/>
            <a:ext cx="10662249" cy="6487063"/>
          </a:xfrm>
          <a:prstGeom prst="rect">
            <a:avLst/>
          </a:prstGeom>
        </p:spPr>
      </p:pic>
    </p:spTree>
    <p:extLst>
      <p:ext uri="{BB962C8B-B14F-4D97-AF65-F5344CB8AC3E}">
        <p14:creationId xmlns:p14="http://schemas.microsoft.com/office/powerpoint/2010/main" val="302150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816B27-3FF7-774F-43A1-448FDC74F650}"/>
              </a:ext>
            </a:extLst>
          </p:cNvPr>
          <p:cNvSpPr>
            <a:spLocks noGrp="1"/>
          </p:cNvSpPr>
          <p:nvPr>
            <p:ph type="title"/>
          </p:nvPr>
        </p:nvSpPr>
        <p:spPr>
          <a:xfrm>
            <a:off x="913701" y="2766218"/>
            <a:ext cx="10515600" cy="1325563"/>
          </a:xfrm>
        </p:spPr>
        <p:txBody>
          <a:bodyPr>
            <a:normAutofit fontScale="90000"/>
          </a:bodyPr>
          <a:lstStyle/>
          <a:p>
            <a:pPr algn="just"/>
            <a:r>
              <a:rPr lang="it-IT" sz="7300" b="0" i="0" dirty="0">
                <a:solidFill>
                  <a:srgbClr val="C00000"/>
                </a:solidFill>
                <a:effectLst/>
                <a:latin typeface="+mn-lt"/>
              </a:rPr>
              <a:t>Fino al suo ingresso nelle collezioni del museo d'Orsay nel 1995, </a:t>
            </a:r>
            <a:r>
              <a:rPr lang="it-IT" sz="7300" b="1" i="0" dirty="0">
                <a:solidFill>
                  <a:srgbClr val="C00000"/>
                </a:solidFill>
                <a:effectLst/>
                <a:latin typeface="+mn-lt"/>
              </a:rPr>
              <a:t>L'Origine del mondo </a:t>
            </a:r>
            <a:r>
              <a:rPr lang="it-IT" sz="7300" b="0" i="0" dirty="0">
                <a:solidFill>
                  <a:srgbClr val="C00000"/>
                </a:solidFill>
                <a:effectLst/>
                <a:latin typeface="+mn-lt"/>
              </a:rPr>
              <a:t>faceva parte della raccolta dello psicanalista Jacques Lacan</a:t>
            </a:r>
            <a:endParaRPr lang="it-IT" dirty="0"/>
          </a:p>
        </p:txBody>
      </p:sp>
    </p:spTree>
    <p:extLst>
      <p:ext uri="{BB962C8B-B14F-4D97-AF65-F5344CB8AC3E}">
        <p14:creationId xmlns:p14="http://schemas.microsoft.com/office/powerpoint/2010/main" val="3629209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2D43C6B-EE0A-6683-8DD0-02402D168FAE}"/>
              </a:ext>
            </a:extLst>
          </p:cNvPr>
          <p:cNvSpPr txBox="1"/>
          <p:nvPr/>
        </p:nvSpPr>
        <p:spPr>
          <a:xfrm>
            <a:off x="526211" y="525705"/>
            <a:ext cx="10912415" cy="5806590"/>
          </a:xfrm>
          <a:prstGeom prst="rect">
            <a:avLst/>
          </a:prstGeom>
          <a:noFill/>
        </p:spPr>
        <p:txBody>
          <a:bodyPr wrap="square">
            <a:spAutoFit/>
          </a:bodyPr>
          <a:lstStyle/>
          <a:p>
            <a:pPr algn="just">
              <a:lnSpc>
                <a:spcPct val="150000"/>
              </a:lnSpc>
            </a:pPr>
            <a:r>
              <a:rPr lang="it-IT" sz="3600" dirty="0">
                <a:solidFill>
                  <a:srgbClr val="C00000"/>
                </a:solidFill>
              </a:rPr>
              <a:t>Il Piattone è un formaggio a pasta molto morbida, il cui nome deriva dalla sua insolita forma piatta, ottenuta grazie ad una leggera pressatura artigianale. Il sapore è molto dolce e delicato, ottenuto dalla lavorazione di latte intero, il Piattone ha una consistenza cremosa, che gratifica il palato con una leggera persistenza burrosa (diacetile, odore e sapore di burro). </a:t>
            </a:r>
          </a:p>
        </p:txBody>
      </p:sp>
    </p:spTree>
    <p:extLst>
      <p:ext uri="{BB962C8B-B14F-4D97-AF65-F5344CB8AC3E}">
        <p14:creationId xmlns:p14="http://schemas.microsoft.com/office/powerpoint/2010/main" val="39091914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6F488B2-6CCD-0B1E-35AE-3A9DA5D927DD}"/>
              </a:ext>
            </a:extLst>
          </p:cNvPr>
          <p:cNvPicPr>
            <a:picLocks noChangeAspect="1"/>
          </p:cNvPicPr>
          <p:nvPr/>
        </p:nvPicPr>
        <p:blipFill>
          <a:blip r:embed="rId2"/>
          <a:stretch>
            <a:fillRect/>
          </a:stretch>
        </p:blipFill>
        <p:spPr>
          <a:xfrm>
            <a:off x="1397478" y="0"/>
            <a:ext cx="8997351" cy="6858000"/>
          </a:xfrm>
          <a:prstGeom prst="rect">
            <a:avLst/>
          </a:prstGeom>
        </p:spPr>
      </p:pic>
    </p:spTree>
    <p:extLst>
      <p:ext uri="{BB962C8B-B14F-4D97-AF65-F5344CB8AC3E}">
        <p14:creationId xmlns:p14="http://schemas.microsoft.com/office/powerpoint/2010/main" val="1541163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EBBF8C-7E09-469D-5841-628CA054E71F}"/>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976392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5E35F-A9FF-4FD5-5F7E-965406EC3145}"/>
              </a:ext>
            </a:extLst>
          </p:cNvPr>
          <p:cNvSpPr>
            <a:spLocks noGrp="1"/>
          </p:cNvSpPr>
          <p:nvPr>
            <p:ph type="title"/>
          </p:nvPr>
        </p:nvSpPr>
        <p:spPr>
          <a:xfrm>
            <a:off x="491704" y="138023"/>
            <a:ext cx="10862095" cy="1104181"/>
          </a:xfrm>
        </p:spPr>
        <p:txBody>
          <a:bodyPr>
            <a:normAutofit/>
          </a:bodyPr>
          <a:lstStyle/>
          <a:p>
            <a:pPr algn="ctr"/>
            <a:r>
              <a:rPr lang="it-IT" sz="5400" dirty="0">
                <a:solidFill>
                  <a:srgbClr val="C00000"/>
                </a:solidFill>
                <a:effectLst>
                  <a:outerShdw blurRad="38100" dist="38100" dir="2700000" algn="tl">
                    <a:srgbClr val="000000">
                      <a:alpha val="43137"/>
                    </a:srgbClr>
                  </a:outerShdw>
                </a:effectLst>
              </a:rPr>
              <a:t>Che cos’è un formaggio DOP?</a:t>
            </a:r>
          </a:p>
        </p:txBody>
      </p:sp>
      <p:sp>
        <p:nvSpPr>
          <p:cNvPr id="4" name="CasellaDiTesto 3">
            <a:extLst>
              <a:ext uri="{FF2B5EF4-FFF2-40B4-BE49-F238E27FC236}">
                <a16:creationId xmlns:a16="http://schemas.microsoft.com/office/drawing/2014/main" id="{B0B558CA-FB2D-2AA4-1AA0-30BA0087BDA6}"/>
              </a:ext>
            </a:extLst>
          </p:cNvPr>
          <p:cNvSpPr txBox="1"/>
          <p:nvPr/>
        </p:nvSpPr>
        <p:spPr>
          <a:xfrm>
            <a:off x="491704" y="1554956"/>
            <a:ext cx="11050438" cy="4854149"/>
          </a:xfrm>
          <a:prstGeom prst="rect">
            <a:avLst/>
          </a:prstGeom>
          <a:noFill/>
        </p:spPr>
        <p:txBody>
          <a:bodyPr wrap="square">
            <a:spAutoFit/>
          </a:bodyPr>
          <a:lstStyle/>
          <a:p>
            <a:pPr>
              <a:lnSpc>
                <a:spcPct val="150000"/>
              </a:lnSpc>
            </a:pPr>
            <a:r>
              <a:rPr lang="it-IT" sz="3000" dirty="0">
                <a:solidFill>
                  <a:srgbClr val="C00000"/>
                </a:solidFill>
              </a:rPr>
              <a:t>Il marchio dop è garanzia di unicità, originalità e di controllo della filiera. Grazie a questo marchio, i formaggi italiani dop vengono prodotti seguendo un disciplinare che è l’insieme di prassi e norme per la produzione dei formaggi stessi. Questo insieme di regole stabilite dagli enti valutatori e certificatori sono garanzia del prodotto e degli ingredienti alla base di esso e certificano soprattutto l’unicità in base al luogo di origine e provenienza.</a:t>
            </a:r>
          </a:p>
        </p:txBody>
      </p:sp>
    </p:spTree>
    <p:extLst>
      <p:ext uri="{BB962C8B-B14F-4D97-AF65-F5344CB8AC3E}">
        <p14:creationId xmlns:p14="http://schemas.microsoft.com/office/powerpoint/2010/main" val="11679993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15A5CF3-1AB9-FAF2-A6B9-FF5019CC7F5C}"/>
              </a:ext>
            </a:extLst>
          </p:cNvPr>
          <p:cNvSpPr txBox="1"/>
          <p:nvPr/>
        </p:nvSpPr>
        <p:spPr>
          <a:xfrm>
            <a:off x="543462" y="599406"/>
            <a:ext cx="10774393" cy="5509200"/>
          </a:xfrm>
          <a:prstGeom prst="rect">
            <a:avLst/>
          </a:prstGeom>
          <a:noFill/>
        </p:spPr>
        <p:txBody>
          <a:bodyPr wrap="square">
            <a:spAutoFit/>
          </a:bodyPr>
          <a:lstStyle/>
          <a:p>
            <a:r>
              <a:rPr lang="it-IT" sz="3200" dirty="0">
                <a:solidFill>
                  <a:srgbClr val="C00000"/>
                </a:solidFill>
              </a:rPr>
              <a:t>Grazie al disciplinare ogni prodotto dop deve riportare</a:t>
            </a:r>
          </a:p>
          <a:p>
            <a:endParaRPr lang="it-IT" sz="3200" dirty="0">
              <a:solidFill>
                <a:srgbClr val="C00000"/>
              </a:solidFill>
            </a:endParaRPr>
          </a:p>
          <a:p>
            <a:pPr marL="285750" indent="-285750">
              <a:buFont typeface="Arial" panose="020B0604020202020204" pitchFamily="34" charset="0"/>
              <a:buChar char="•"/>
            </a:pPr>
            <a:r>
              <a:rPr lang="it-IT" sz="3200" dirty="0">
                <a:solidFill>
                  <a:srgbClr val="C00000"/>
                </a:solidFill>
              </a:rPr>
              <a:t>il nome del prodotto registrato come dop</a:t>
            </a:r>
          </a:p>
          <a:p>
            <a:pPr marL="285750" indent="-285750">
              <a:buFont typeface="Arial" panose="020B0604020202020204" pitchFamily="34" charset="0"/>
              <a:buChar char="•"/>
            </a:pPr>
            <a:r>
              <a:rPr lang="it-IT" sz="3200" dirty="0">
                <a:solidFill>
                  <a:srgbClr val="C00000"/>
                </a:solidFill>
              </a:rPr>
              <a:t>descrizione del prodotto</a:t>
            </a:r>
          </a:p>
          <a:p>
            <a:pPr marL="285750" indent="-285750">
              <a:buFont typeface="Arial" panose="020B0604020202020204" pitchFamily="34" charset="0"/>
              <a:buChar char="•"/>
            </a:pPr>
            <a:r>
              <a:rPr lang="it-IT" sz="3200" dirty="0">
                <a:solidFill>
                  <a:srgbClr val="C00000"/>
                </a:solidFill>
              </a:rPr>
              <a:t>elenco delle materie prime con cui è fato</a:t>
            </a:r>
          </a:p>
          <a:p>
            <a:pPr marL="285750" indent="-285750">
              <a:buFont typeface="Arial" panose="020B0604020202020204" pitchFamily="34" charset="0"/>
              <a:buChar char="•"/>
            </a:pPr>
            <a:r>
              <a:rPr lang="it-IT" sz="3200" dirty="0">
                <a:solidFill>
                  <a:srgbClr val="C00000"/>
                </a:solidFill>
              </a:rPr>
              <a:t>elenco delle proprietà chimico-fisiche-batteriologiche</a:t>
            </a:r>
          </a:p>
          <a:p>
            <a:pPr marL="285750" indent="-285750">
              <a:buFont typeface="Arial" panose="020B0604020202020204" pitchFamily="34" charset="0"/>
              <a:buChar char="•"/>
            </a:pPr>
            <a:r>
              <a:rPr lang="it-IT" sz="3200" dirty="0">
                <a:solidFill>
                  <a:srgbClr val="C00000"/>
                </a:solidFill>
              </a:rPr>
              <a:t>definizione della zona geografica e degli elementi che lo rendono unico e specifico per quella zona</a:t>
            </a:r>
          </a:p>
          <a:p>
            <a:pPr marL="285750" indent="-285750">
              <a:buFont typeface="Arial" panose="020B0604020202020204" pitchFamily="34" charset="0"/>
              <a:buChar char="•"/>
            </a:pPr>
            <a:r>
              <a:rPr lang="it-IT" sz="3200" dirty="0">
                <a:solidFill>
                  <a:srgbClr val="C00000"/>
                </a:solidFill>
              </a:rPr>
              <a:t>descrizione di come viene realizzato con particolare riferimento alle procedure tipiche del luogo di origine</a:t>
            </a:r>
          </a:p>
          <a:p>
            <a:pPr marL="285750" indent="-285750">
              <a:buFont typeface="Arial" panose="020B0604020202020204" pitchFamily="34" charset="0"/>
              <a:buChar char="•"/>
            </a:pPr>
            <a:r>
              <a:rPr lang="it-IT" sz="3200" dirty="0">
                <a:solidFill>
                  <a:srgbClr val="C00000"/>
                </a:solidFill>
              </a:rPr>
              <a:t>elementi legati all’etichettatura propri dei prodotti dop</a:t>
            </a:r>
            <a:endParaRPr lang="it-IT" sz="1800" dirty="0">
              <a:solidFill>
                <a:srgbClr val="C00000"/>
              </a:solidFill>
            </a:endParaRPr>
          </a:p>
        </p:txBody>
      </p:sp>
    </p:spTree>
    <p:extLst>
      <p:ext uri="{BB962C8B-B14F-4D97-AF65-F5344CB8AC3E}">
        <p14:creationId xmlns:p14="http://schemas.microsoft.com/office/powerpoint/2010/main" val="246391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can">
            <a:extLst>
              <a:ext uri="{FF2B5EF4-FFF2-40B4-BE49-F238E27FC236}">
                <a16:creationId xmlns:a16="http://schemas.microsoft.com/office/drawing/2014/main" id="{338BAF46-8081-4493-E19D-66E0D24F6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01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ozza Recalcati e la psicobanalisi">
            <a:hlinkClick r:id="" action="ppaction://media"/>
            <a:extLst>
              <a:ext uri="{FF2B5EF4-FFF2-40B4-BE49-F238E27FC236}">
                <a16:creationId xmlns:a16="http://schemas.microsoft.com/office/drawing/2014/main" id="{5A87C478-793A-220B-27F4-D951148D14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037" y="0"/>
            <a:ext cx="12099925" cy="6806208"/>
          </a:xfrm>
          <a:prstGeom prst="rect">
            <a:avLst/>
          </a:prstGeom>
        </p:spPr>
      </p:pic>
    </p:spTree>
    <p:extLst>
      <p:ext uri="{BB962C8B-B14F-4D97-AF65-F5344CB8AC3E}">
        <p14:creationId xmlns:p14="http://schemas.microsoft.com/office/powerpoint/2010/main" val="153824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Light_16x9">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2474</Words>
  <Application>Microsoft Office PowerPoint</Application>
  <PresentationFormat>Widescreen</PresentationFormat>
  <Paragraphs>93</Paragraphs>
  <Slides>74</Slides>
  <Notes>0</Notes>
  <HiddenSlides>0</HiddenSlides>
  <MMClips>1</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74</vt:i4>
      </vt:variant>
    </vt:vector>
  </HeadingPairs>
  <TitlesOfParts>
    <vt:vector size="82" baseType="lpstr">
      <vt:lpstr>DengXian</vt:lpstr>
      <vt:lpstr>Arial</vt:lpstr>
      <vt:lpstr>Calibri</vt:lpstr>
      <vt:lpstr>Calibri Light</vt:lpstr>
      <vt:lpstr>Cambria</vt:lpstr>
      <vt:lpstr>Crimson Text</vt:lpstr>
      <vt:lpstr>1_Tema di Office</vt:lpstr>
      <vt:lpstr>OfficeLight_16x9</vt:lpstr>
      <vt:lpstr>Gender identity nei formaggi lombardi</vt:lpstr>
      <vt:lpstr>Gender = genere</vt:lpstr>
      <vt:lpstr>Presentazione standard di PowerPoint</vt:lpstr>
      <vt:lpstr>. Simone de Beauvoir scrive nel suo libro Il secondo sesso (1949) sul destino della donna scandito da un’identità di genere inferiore, subordinata e dipendente rispetto a quella maschile, dove quello maschile è identificato quale prototipo di umanità</vt:lpstr>
      <vt:lpstr>Una volta il mondo era più semplice</vt:lpstr>
      <vt:lpstr>Presentazione standard di PowerPoint</vt:lpstr>
      <vt:lpstr>Fino al suo ingresso nelle collezioni del museo d'Orsay nel 1995, L'Origine del mondo faceva parte della raccolta dello psicanalista Jacques Lacan</vt:lpstr>
      <vt:lpstr>Presentazione standard di PowerPoint</vt:lpstr>
      <vt:lpstr>Presentazione standard di PowerPoint</vt:lpstr>
      <vt:lpstr>Ma io, Signore e Signori, umile uomo di scienza, vi presenterò solo il Lattobacillo acido. Vostro vecchio e fidato amico che non va tanto per le lunghe e regala più di quanto chiede</vt:lpstr>
      <vt:lpstr>Presentazione standard di PowerPoint</vt:lpstr>
      <vt:lpstr>Gnurant! Ma lo dicono tutti…</vt:lpstr>
      <vt:lpstr>Cosa piace al lattobacillo?</vt:lpstr>
      <vt:lpstr>Il rapporto dell’uomo con il latte umano e animale è una lunga storia simbiotica</vt:lpstr>
      <vt:lpstr>Numerose ricerche dimostrano che la stimolazione dei capezzoli attiva strutture corticali e subcorticali cerebrali che generano il piacere sessuale</vt:lpstr>
      <vt:lpstr>Presentazione standard di PowerPoint</vt:lpstr>
      <vt:lpstr>Presentazione standard di PowerPoint</vt:lpstr>
      <vt:lpstr>Presentazione standard di PowerPoint</vt:lpstr>
      <vt:lpstr>Solo i mammiferi producono latte con la funzione di nutrire la prole. Un circuito chiuso dal capezzolo al tratto digestivo dove la minima contaminazione batterica veniva distrutta dal ph gastrico. </vt:lpstr>
      <vt:lpstr>Presentazione standard di PowerPoint</vt:lpstr>
      <vt:lpstr>Cosa c’entra questo con il formaggio?</vt:lpstr>
      <vt:lpstr>Oddio urina??? Vi sembra strano vero??</vt:lpstr>
      <vt:lpstr>E adesso avete capito perché un formaggio prodotto con il latte di due munte avrà caratteristiche differenti di quello ottenuto da una sola munta dove la coagulazione acida ha avuto ben poco tempo per realizzarsi</vt:lpstr>
      <vt:lpstr>La rivoluzione del caglio</vt:lpstr>
      <vt:lpstr>Caglio è la crasi di coagulo</vt:lpstr>
      <vt:lpstr>La rivoluzione della cottura della cagliata</vt:lpstr>
      <vt:lpstr>I casari i primi scienziati del mondo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 proposito di Emmen…ehm! Non solo formaggi</vt:lpstr>
      <vt:lpstr>Presentazione standard di PowerPoint</vt:lpstr>
      <vt:lpstr>Ma anche altri prodotti di alta qualità dalla valle di Emmen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Che cos’è un formaggio DOP?</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identity nei formaggi lombardi</dc:title>
  <dc:creator>segreteria</dc:creator>
  <cp:lastModifiedBy>segreteria</cp:lastModifiedBy>
  <cp:revision>27</cp:revision>
  <dcterms:created xsi:type="dcterms:W3CDTF">2023-04-11T14:59:36Z</dcterms:created>
  <dcterms:modified xsi:type="dcterms:W3CDTF">2023-04-19T08:20:52Z</dcterms:modified>
</cp:coreProperties>
</file>